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8" r:id="rId3"/>
    <p:sldId id="264" r:id="rId4"/>
    <p:sldId id="265" r:id="rId5"/>
    <p:sldId id="389" r:id="rId6"/>
    <p:sldId id="384" r:id="rId7"/>
    <p:sldId id="391" r:id="rId8"/>
    <p:sldId id="392" r:id="rId9"/>
    <p:sldId id="393" r:id="rId10"/>
    <p:sldId id="395" r:id="rId11"/>
    <p:sldId id="396" r:id="rId12"/>
    <p:sldId id="394" r:id="rId13"/>
    <p:sldId id="343" r:id="rId14"/>
    <p:sldId id="388" r:id="rId15"/>
    <p:sldId id="397" r:id="rId16"/>
    <p:sldId id="398" r:id="rId17"/>
    <p:sldId id="399" r:id="rId18"/>
    <p:sldId id="400" r:id="rId19"/>
    <p:sldId id="401" r:id="rId20"/>
    <p:sldId id="402" r:id="rId21"/>
    <p:sldId id="403" r:id="rId22"/>
    <p:sldId id="404" r:id="rId23"/>
    <p:sldId id="405" r:id="rId24"/>
    <p:sldId id="406" r:id="rId25"/>
    <p:sldId id="407" r:id="rId26"/>
    <p:sldId id="408" r:id="rId27"/>
    <p:sldId id="409" r:id="rId28"/>
    <p:sldId id="410" r:id="rId29"/>
    <p:sldId id="411" r:id="rId30"/>
    <p:sldId id="342" r:id="rId31"/>
  </p:sldIdLst>
  <p:sldSz cx="18288000" cy="10287000"/>
  <p:notesSz cx="6858000" cy="9144000"/>
  <p:embeddedFontLst>
    <p:embeddedFont>
      <p:font typeface="Arial Bold" panose="020B0704020202020204" pitchFamily="34" charset="0"/>
      <p:regular r:id="rId33"/>
      <p:bold r:id="rId34"/>
    </p:embeddedFont>
    <p:embeddedFont>
      <p:font typeface="Consolas" panose="020B0609020204030204" pitchFamily="49" charset="0"/>
      <p:regular r:id="rId35"/>
      <p:bold r:id="rId36"/>
      <p:italic r:id="rId37"/>
      <p:boldItalic r:id="rId38"/>
    </p:embeddedFont>
    <p:embeddedFont>
      <p:font typeface="Consolas Bold" panose="020B0709020204030204" pitchFamily="49" charset="0"/>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EDDA1E-ADED-FE90-7F01-78EFF0E7D296}" v="11" dt="2024-01-11T18:21:20.3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81" autoAdjust="0"/>
    <p:restoredTop sz="94667" autoAdjust="0"/>
  </p:normalViewPr>
  <p:slideViewPr>
    <p:cSldViewPr>
      <p:cViewPr varScale="1">
        <p:scale>
          <a:sx n="56" d="100"/>
          <a:sy n="56" d="100"/>
        </p:scale>
        <p:origin x="96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cia Zambrano B." userId="S::azambranob@duoc.cl::eaca8ede-10c1-4fdb-aeec-ecec6b688727" providerId="AD" clId="Web-{C0EDDA1E-ADED-FE90-7F01-78EFF0E7D296}"/>
    <pc:docChg chg="modSld">
      <pc:chgData name="Alicia Zambrano B." userId="S::azambranob@duoc.cl::eaca8ede-10c1-4fdb-aeec-ecec6b688727" providerId="AD" clId="Web-{C0EDDA1E-ADED-FE90-7F01-78EFF0E7D296}" dt="2024-01-11T18:21:20.319" v="5"/>
      <pc:docMkLst>
        <pc:docMk/>
      </pc:docMkLst>
      <pc:sldChg chg="addSp delSp modSp">
        <pc:chgData name="Alicia Zambrano B." userId="S::azambranob@duoc.cl::eaca8ede-10c1-4fdb-aeec-ecec6b688727" providerId="AD" clId="Web-{C0EDDA1E-ADED-FE90-7F01-78EFF0E7D296}" dt="2024-01-11T18:21:20.319" v="5"/>
        <pc:sldMkLst>
          <pc:docMk/>
          <pc:sldMk cId="0" sldId="256"/>
        </pc:sldMkLst>
        <pc:spChg chg="del mod">
          <ac:chgData name="Alicia Zambrano B." userId="S::azambranob@duoc.cl::eaca8ede-10c1-4fdb-aeec-ecec6b688727" providerId="AD" clId="Web-{C0EDDA1E-ADED-FE90-7F01-78EFF0E7D296}" dt="2024-01-11T18:21:20.319" v="5"/>
          <ac:spMkLst>
            <pc:docMk/>
            <pc:sldMk cId="0" sldId="256"/>
            <ac:spMk id="6" creationId="{00000000-0000-0000-0000-000000000000}"/>
          </ac:spMkLst>
        </pc:spChg>
        <pc:grpChg chg="add del">
          <ac:chgData name="Alicia Zambrano B." userId="S::azambranob@duoc.cl::eaca8ede-10c1-4fdb-aeec-ecec6b688727" providerId="AD" clId="Web-{C0EDDA1E-ADED-FE90-7F01-78EFF0E7D296}" dt="2024-01-11T18:21:03.773" v="1"/>
          <ac:grpSpMkLst>
            <pc:docMk/>
            <pc:sldMk cId="0" sldId="256"/>
            <ac:grpSpMk id="2"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B68D83-3E7D-984B-A584-B9AE75E3ADAA}" type="datetimeFigureOut">
              <a:rPr lang="es-ES_tradnl" smtClean="0"/>
              <a:t>11/01/2024</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BE7E11-F290-D44B-89E8-1B503D331C2C}" type="slidenum">
              <a:rPr lang="es-ES_tradnl" smtClean="0"/>
              <a:t>‹Nº›</a:t>
            </a:fld>
            <a:endParaRPr lang="es-ES_tradnl"/>
          </a:p>
        </p:txBody>
      </p:sp>
    </p:spTree>
    <p:extLst>
      <p:ext uri="{BB962C8B-B14F-4D97-AF65-F5344CB8AC3E}">
        <p14:creationId xmlns:p14="http://schemas.microsoft.com/office/powerpoint/2010/main" val="1226552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4</a:t>
            </a:fld>
            <a:endParaRPr lang="es-ES_tradnl"/>
          </a:p>
        </p:txBody>
      </p:sp>
    </p:spTree>
    <p:extLst>
      <p:ext uri="{BB962C8B-B14F-4D97-AF65-F5344CB8AC3E}">
        <p14:creationId xmlns:p14="http://schemas.microsoft.com/office/powerpoint/2010/main" val="1669786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14</a:t>
            </a:fld>
            <a:endParaRPr lang="es-ES_tradnl"/>
          </a:p>
        </p:txBody>
      </p:sp>
    </p:spTree>
    <p:extLst>
      <p:ext uri="{BB962C8B-B14F-4D97-AF65-F5344CB8AC3E}">
        <p14:creationId xmlns:p14="http://schemas.microsoft.com/office/powerpoint/2010/main" val="3147101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15</a:t>
            </a:fld>
            <a:endParaRPr lang="es-ES_tradnl"/>
          </a:p>
        </p:txBody>
      </p:sp>
    </p:spTree>
    <p:extLst>
      <p:ext uri="{BB962C8B-B14F-4D97-AF65-F5344CB8AC3E}">
        <p14:creationId xmlns:p14="http://schemas.microsoft.com/office/powerpoint/2010/main" val="3630249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16</a:t>
            </a:fld>
            <a:endParaRPr lang="es-ES_tradnl"/>
          </a:p>
        </p:txBody>
      </p:sp>
    </p:spTree>
    <p:extLst>
      <p:ext uri="{BB962C8B-B14F-4D97-AF65-F5344CB8AC3E}">
        <p14:creationId xmlns:p14="http://schemas.microsoft.com/office/powerpoint/2010/main" val="3754988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17</a:t>
            </a:fld>
            <a:endParaRPr lang="es-ES_tradnl"/>
          </a:p>
        </p:txBody>
      </p:sp>
    </p:spTree>
    <p:extLst>
      <p:ext uri="{BB962C8B-B14F-4D97-AF65-F5344CB8AC3E}">
        <p14:creationId xmlns:p14="http://schemas.microsoft.com/office/powerpoint/2010/main" val="987350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18</a:t>
            </a:fld>
            <a:endParaRPr lang="es-ES_tradnl"/>
          </a:p>
        </p:txBody>
      </p:sp>
    </p:spTree>
    <p:extLst>
      <p:ext uri="{BB962C8B-B14F-4D97-AF65-F5344CB8AC3E}">
        <p14:creationId xmlns:p14="http://schemas.microsoft.com/office/powerpoint/2010/main" val="4243852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19</a:t>
            </a:fld>
            <a:endParaRPr lang="es-ES_tradnl"/>
          </a:p>
        </p:txBody>
      </p:sp>
    </p:spTree>
    <p:extLst>
      <p:ext uri="{BB962C8B-B14F-4D97-AF65-F5344CB8AC3E}">
        <p14:creationId xmlns:p14="http://schemas.microsoft.com/office/powerpoint/2010/main" val="32368647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20</a:t>
            </a:fld>
            <a:endParaRPr lang="es-ES_tradnl"/>
          </a:p>
        </p:txBody>
      </p:sp>
    </p:spTree>
    <p:extLst>
      <p:ext uri="{BB962C8B-B14F-4D97-AF65-F5344CB8AC3E}">
        <p14:creationId xmlns:p14="http://schemas.microsoft.com/office/powerpoint/2010/main" val="1702677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21</a:t>
            </a:fld>
            <a:endParaRPr lang="es-ES_tradnl"/>
          </a:p>
        </p:txBody>
      </p:sp>
    </p:spTree>
    <p:extLst>
      <p:ext uri="{BB962C8B-B14F-4D97-AF65-F5344CB8AC3E}">
        <p14:creationId xmlns:p14="http://schemas.microsoft.com/office/powerpoint/2010/main" val="985224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22</a:t>
            </a:fld>
            <a:endParaRPr lang="es-ES_tradnl"/>
          </a:p>
        </p:txBody>
      </p:sp>
    </p:spTree>
    <p:extLst>
      <p:ext uri="{BB962C8B-B14F-4D97-AF65-F5344CB8AC3E}">
        <p14:creationId xmlns:p14="http://schemas.microsoft.com/office/powerpoint/2010/main" val="1735605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23</a:t>
            </a:fld>
            <a:endParaRPr lang="es-ES_tradnl"/>
          </a:p>
        </p:txBody>
      </p:sp>
    </p:spTree>
    <p:extLst>
      <p:ext uri="{BB962C8B-B14F-4D97-AF65-F5344CB8AC3E}">
        <p14:creationId xmlns:p14="http://schemas.microsoft.com/office/powerpoint/2010/main" val="3724140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5</a:t>
            </a:fld>
            <a:endParaRPr lang="es-ES_tradnl"/>
          </a:p>
        </p:txBody>
      </p:sp>
    </p:spTree>
    <p:extLst>
      <p:ext uri="{BB962C8B-B14F-4D97-AF65-F5344CB8AC3E}">
        <p14:creationId xmlns:p14="http://schemas.microsoft.com/office/powerpoint/2010/main" val="3075312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24</a:t>
            </a:fld>
            <a:endParaRPr lang="es-ES_tradnl"/>
          </a:p>
        </p:txBody>
      </p:sp>
    </p:spTree>
    <p:extLst>
      <p:ext uri="{BB962C8B-B14F-4D97-AF65-F5344CB8AC3E}">
        <p14:creationId xmlns:p14="http://schemas.microsoft.com/office/powerpoint/2010/main" val="4283318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25</a:t>
            </a:fld>
            <a:endParaRPr lang="es-ES_tradnl"/>
          </a:p>
        </p:txBody>
      </p:sp>
    </p:spTree>
    <p:extLst>
      <p:ext uri="{BB962C8B-B14F-4D97-AF65-F5344CB8AC3E}">
        <p14:creationId xmlns:p14="http://schemas.microsoft.com/office/powerpoint/2010/main" val="2813661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26</a:t>
            </a:fld>
            <a:endParaRPr lang="es-ES_tradnl"/>
          </a:p>
        </p:txBody>
      </p:sp>
    </p:spTree>
    <p:extLst>
      <p:ext uri="{BB962C8B-B14F-4D97-AF65-F5344CB8AC3E}">
        <p14:creationId xmlns:p14="http://schemas.microsoft.com/office/powerpoint/2010/main" val="75582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27</a:t>
            </a:fld>
            <a:endParaRPr lang="es-ES_tradnl"/>
          </a:p>
        </p:txBody>
      </p:sp>
    </p:spTree>
    <p:extLst>
      <p:ext uri="{BB962C8B-B14F-4D97-AF65-F5344CB8AC3E}">
        <p14:creationId xmlns:p14="http://schemas.microsoft.com/office/powerpoint/2010/main" val="510582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28</a:t>
            </a:fld>
            <a:endParaRPr lang="es-ES_tradnl"/>
          </a:p>
        </p:txBody>
      </p:sp>
    </p:spTree>
    <p:extLst>
      <p:ext uri="{BB962C8B-B14F-4D97-AF65-F5344CB8AC3E}">
        <p14:creationId xmlns:p14="http://schemas.microsoft.com/office/powerpoint/2010/main" val="2489345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29</a:t>
            </a:fld>
            <a:endParaRPr lang="es-ES_tradnl"/>
          </a:p>
        </p:txBody>
      </p:sp>
    </p:spTree>
    <p:extLst>
      <p:ext uri="{BB962C8B-B14F-4D97-AF65-F5344CB8AC3E}">
        <p14:creationId xmlns:p14="http://schemas.microsoft.com/office/powerpoint/2010/main" val="2488160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6</a:t>
            </a:fld>
            <a:endParaRPr lang="es-ES_tradnl"/>
          </a:p>
        </p:txBody>
      </p:sp>
    </p:spTree>
    <p:extLst>
      <p:ext uri="{BB962C8B-B14F-4D97-AF65-F5344CB8AC3E}">
        <p14:creationId xmlns:p14="http://schemas.microsoft.com/office/powerpoint/2010/main" val="1610534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7</a:t>
            </a:fld>
            <a:endParaRPr lang="es-ES_tradnl"/>
          </a:p>
        </p:txBody>
      </p:sp>
    </p:spTree>
    <p:extLst>
      <p:ext uri="{BB962C8B-B14F-4D97-AF65-F5344CB8AC3E}">
        <p14:creationId xmlns:p14="http://schemas.microsoft.com/office/powerpoint/2010/main" val="1707947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8</a:t>
            </a:fld>
            <a:endParaRPr lang="es-ES_tradnl"/>
          </a:p>
        </p:txBody>
      </p:sp>
    </p:spTree>
    <p:extLst>
      <p:ext uri="{BB962C8B-B14F-4D97-AF65-F5344CB8AC3E}">
        <p14:creationId xmlns:p14="http://schemas.microsoft.com/office/powerpoint/2010/main" val="1711479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9</a:t>
            </a:fld>
            <a:endParaRPr lang="es-ES_tradnl"/>
          </a:p>
        </p:txBody>
      </p:sp>
    </p:spTree>
    <p:extLst>
      <p:ext uri="{BB962C8B-B14F-4D97-AF65-F5344CB8AC3E}">
        <p14:creationId xmlns:p14="http://schemas.microsoft.com/office/powerpoint/2010/main" val="362990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10</a:t>
            </a:fld>
            <a:endParaRPr lang="es-ES_tradnl"/>
          </a:p>
        </p:txBody>
      </p:sp>
    </p:spTree>
    <p:extLst>
      <p:ext uri="{BB962C8B-B14F-4D97-AF65-F5344CB8AC3E}">
        <p14:creationId xmlns:p14="http://schemas.microsoft.com/office/powerpoint/2010/main" val="3920333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11</a:t>
            </a:fld>
            <a:endParaRPr lang="es-ES_tradnl"/>
          </a:p>
        </p:txBody>
      </p:sp>
    </p:spTree>
    <p:extLst>
      <p:ext uri="{BB962C8B-B14F-4D97-AF65-F5344CB8AC3E}">
        <p14:creationId xmlns:p14="http://schemas.microsoft.com/office/powerpoint/2010/main" val="3014082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8ABE7E11-F290-D44B-89E8-1B503D331C2C}" type="slidenum">
              <a:rPr lang="es-ES_tradnl" smtClean="0"/>
              <a:t>12</a:t>
            </a:fld>
            <a:endParaRPr lang="es-ES_tradnl"/>
          </a:p>
        </p:txBody>
      </p:sp>
    </p:spTree>
    <p:extLst>
      <p:ext uri="{BB962C8B-B14F-4D97-AF65-F5344CB8AC3E}">
        <p14:creationId xmlns:p14="http://schemas.microsoft.com/office/powerpoint/2010/main" val="156499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661533" y="9280035"/>
            <a:ext cx="1433696" cy="464965"/>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637"/>
          </a:p>
        </p:txBody>
      </p:sp>
      <p:sp>
        <p:nvSpPr>
          <p:cNvPr id="12" name="object 3">
            <a:extLst>
              <a:ext uri="{FF2B5EF4-FFF2-40B4-BE49-F238E27FC236}">
                <a16:creationId xmlns:a16="http://schemas.microsoft.com/office/drawing/2014/main" id="{AB72D184-1BCC-8E4D-AB97-E7C9B55D20C7}"/>
              </a:ext>
            </a:extLst>
          </p:cNvPr>
          <p:cNvSpPr/>
          <p:nvPr userDrawn="1"/>
        </p:nvSpPr>
        <p:spPr>
          <a:xfrm>
            <a:off x="2194429" y="9319145"/>
            <a:ext cx="344272" cy="427422"/>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637"/>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2585930" y="9203076"/>
            <a:ext cx="388750" cy="543519"/>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637"/>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6228971" y="596804"/>
            <a:ext cx="2040793" cy="964587"/>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637"/>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661533" y="687162"/>
            <a:ext cx="15275483" cy="671890"/>
          </a:xfrm>
        </p:spPr>
        <p:txBody>
          <a:bodyPr/>
          <a:lstStyle>
            <a:lvl1pPr algn="r">
              <a:defRPr sz="4366"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3139599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2.svg"/><Relationship Id="rId18" Type="http://schemas.openxmlformats.org/officeDocument/2006/relationships/image" Target="../media/image22.png"/><Relationship Id="rId3" Type="http://schemas.openxmlformats.org/officeDocument/2006/relationships/tags" Target="../tags/tag3.xml"/><Relationship Id="rId21" Type="http://schemas.openxmlformats.org/officeDocument/2006/relationships/image" Target="../media/image25.jpeg"/><Relationship Id="rId7" Type="http://schemas.openxmlformats.org/officeDocument/2006/relationships/tags" Target="../tags/tag7.xml"/><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tags" Target="../tags/tag2.xml"/><Relationship Id="rId16" Type="http://schemas.openxmlformats.org/officeDocument/2006/relationships/image" Target="../media/image15.png"/><Relationship Id="rId20" Type="http://schemas.openxmlformats.org/officeDocument/2006/relationships/image" Target="../media/image24.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0.png"/><Relationship Id="rId24" Type="http://schemas.openxmlformats.org/officeDocument/2006/relationships/image" Target="../media/image28.svg"/><Relationship Id="rId5" Type="http://schemas.openxmlformats.org/officeDocument/2006/relationships/tags" Target="../tags/tag5.xml"/><Relationship Id="rId15" Type="http://schemas.openxmlformats.org/officeDocument/2006/relationships/image" Target="../media/image14.png"/><Relationship Id="rId23" Type="http://schemas.openxmlformats.org/officeDocument/2006/relationships/image" Target="../media/image27.png"/><Relationship Id="rId10" Type="http://schemas.openxmlformats.org/officeDocument/2006/relationships/image" Target="../media/image21.jpeg"/><Relationship Id="rId19" Type="http://schemas.openxmlformats.org/officeDocument/2006/relationships/image" Target="../media/image23.png"/><Relationship Id="rId4" Type="http://schemas.openxmlformats.org/officeDocument/2006/relationships/tags" Target="../tags/tag4.xml"/><Relationship Id="rId9" Type="http://schemas.openxmlformats.org/officeDocument/2006/relationships/notesSlide" Target="../notesSlides/notesSlide7.xml"/><Relationship Id="rId14" Type="http://schemas.openxmlformats.org/officeDocument/2006/relationships/image" Target="../media/image13.png"/><Relationship Id="rId22"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8.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0.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29.png"/><Relationship Id="rId5" Type="http://schemas.openxmlformats.org/officeDocument/2006/relationships/image" Target="../media/image12.svg"/><Relationship Id="rId10" Type="http://schemas.openxmlformats.org/officeDocument/2006/relationships/hyperlink" Target="https://github.com/login" TargetMode="External"/><Relationship Id="rId4" Type="http://schemas.openxmlformats.org/officeDocument/2006/relationships/image" Target="../media/image11.png"/><Relationship Id="rId9" Type="http://schemas.openxmlformats.org/officeDocument/2006/relationships/image" Target="../media/image16.sv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30.png"/><Relationship Id="rId4" Type="http://schemas.openxmlformats.org/officeDocument/2006/relationships/image" Target="../media/image11.png"/><Relationship Id="rId9" Type="http://schemas.openxmlformats.org/officeDocument/2006/relationships/image" Target="../media/image16.sv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32.png"/><Relationship Id="rId5" Type="http://schemas.openxmlformats.org/officeDocument/2006/relationships/image" Target="../media/image12.svg"/><Relationship Id="rId10" Type="http://schemas.openxmlformats.org/officeDocument/2006/relationships/image" Target="../media/image31.png"/><Relationship Id="rId4" Type="http://schemas.openxmlformats.org/officeDocument/2006/relationships/image" Target="../media/image11.png"/><Relationship Id="rId9" Type="http://schemas.openxmlformats.org/officeDocument/2006/relationships/image" Target="../media/image16.sv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33.png"/><Relationship Id="rId4" Type="http://schemas.openxmlformats.org/officeDocument/2006/relationships/image" Target="../media/image11.png"/><Relationship Id="rId9" Type="http://schemas.openxmlformats.org/officeDocument/2006/relationships/image" Target="../media/image16.sv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34.png"/><Relationship Id="rId4" Type="http://schemas.openxmlformats.org/officeDocument/2006/relationships/image" Target="../media/image11.png"/><Relationship Id="rId9" Type="http://schemas.openxmlformats.org/officeDocument/2006/relationships/image" Target="../media/image16.sv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35.png"/><Relationship Id="rId4" Type="http://schemas.openxmlformats.org/officeDocument/2006/relationships/image" Target="../media/image11.png"/><Relationship Id="rId9" Type="http://schemas.openxmlformats.org/officeDocument/2006/relationships/image" Target="../media/image16.sv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36.png"/><Relationship Id="rId4" Type="http://schemas.openxmlformats.org/officeDocument/2006/relationships/image" Target="../media/image11.png"/><Relationship Id="rId9" Type="http://schemas.openxmlformats.org/officeDocument/2006/relationships/image" Target="../media/image16.svg"/></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37.png"/><Relationship Id="rId4" Type="http://schemas.openxmlformats.org/officeDocument/2006/relationships/image" Target="../media/image11.png"/><Relationship Id="rId9" Type="http://schemas.openxmlformats.org/officeDocument/2006/relationships/image" Target="../media/image16.svg"/></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svg"/></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39.png"/><Relationship Id="rId4" Type="http://schemas.openxmlformats.org/officeDocument/2006/relationships/image" Target="../media/image11.png"/><Relationship Id="rId9" Type="http://schemas.openxmlformats.org/officeDocument/2006/relationships/image" Target="../media/image16.svg"/></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40.png"/><Relationship Id="rId4" Type="http://schemas.openxmlformats.org/officeDocument/2006/relationships/image" Target="../media/image11.png"/><Relationship Id="rId9" Type="http://schemas.openxmlformats.org/officeDocument/2006/relationships/image" Target="../media/image16.svg"/></Relationships>
</file>

<file path=ppt/slides/_rels/slide2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41.png"/><Relationship Id="rId4" Type="http://schemas.openxmlformats.org/officeDocument/2006/relationships/image" Target="../media/image11.png"/><Relationship Id="rId9" Type="http://schemas.openxmlformats.org/officeDocument/2006/relationships/image" Target="../media/image16.svg"/></Relationships>
</file>

<file path=ppt/slides/_rels/slide2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42.png"/><Relationship Id="rId4" Type="http://schemas.openxmlformats.org/officeDocument/2006/relationships/image" Target="../media/image11.png"/><Relationship Id="rId9" Type="http://schemas.openxmlformats.org/officeDocument/2006/relationships/image" Target="../media/image16.svg"/></Relationships>
</file>

<file path=ppt/slides/_rels/slide2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43.png"/><Relationship Id="rId4" Type="http://schemas.openxmlformats.org/officeDocument/2006/relationships/image" Target="../media/image11.png"/><Relationship Id="rId9" Type="http://schemas.openxmlformats.org/officeDocument/2006/relationships/image" Target="../media/image16.svg"/></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44.png"/><Relationship Id="rId4" Type="http://schemas.openxmlformats.org/officeDocument/2006/relationships/image" Target="../media/image11.png"/><Relationship Id="rId9" Type="http://schemas.openxmlformats.org/officeDocument/2006/relationships/image" Target="../media/image16.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2.xml"/><Relationship Id="rId7" Type="http://schemas.openxmlformats.org/officeDocument/2006/relationships/image" Target="../media/image13.png"/><Relationship Id="rId2" Type="http://schemas.openxmlformats.org/officeDocument/2006/relationships/slideLayout" Target="../slideLayouts/slideLayout7.xml"/><Relationship Id="rId1" Type="http://schemas.openxmlformats.org/officeDocument/2006/relationships/video" Target="https://www.youtube.com/embed/w3jLJU7DT5E?feature=oembed" TargetMode="External"/><Relationship Id="rId6" Type="http://schemas.openxmlformats.org/officeDocument/2006/relationships/image" Target="../media/image12.svg"/><Relationship Id="rId11" Type="http://schemas.openxmlformats.org/officeDocument/2006/relationships/image" Target="../media/image18.jpe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19.png"/><Relationship Id="rId4" Type="http://schemas.openxmlformats.org/officeDocument/2006/relationships/image" Target="../media/image11.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hyperlink" Target="https://www.youtube.com/watch?v=UmX4kyB2wfg&amp;ab_channel=GitHubTraining%26Guides" TargetMode="External"/><Relationship Id="rId4" Type="http://schemas.openxmlformats.org/officeDocument/2006/relationships/image" Target="../media/image11.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0.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0.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325A"/>
        </a:solidFill>
        <a:effectLst/>
      </p:bgPr>
    </p:bg>
    <p:spTree>
      <p:nvGrpSpPr>
        <p:cNvPr id="1" name=""/>
        <p:cNvGrpSpPr/>
        <p:nvPr/>
      </p:nvGrpSpPr>
      <p:grpSpPr>
        <a:xfrm>
          <a:off x="0" y="0"/>
          <a:ext cx="0" cy="0"/>
          <a:chOff x="0" y="0"/>
          <a:chExt cx="0" cy="0"/>
        </a:xfrm>
      </p:grpSpPr>
      <p:grpSp>
        <p:nvGrpSpPr>
          <p:cNvPr id="2" name="Group 2"/>
          <p:cNvGrpSpPr/>
          <p:nvPr/>
        </p:nvGrpSpPr>
        <p:grpSpPr>
          <a:xfrm>
            <a:off x="0" y="723900"/>
            <a:ext cx="18285758" cy="10285737"/>
            <a:chOff x="0" y="0"/>
            <a:chExt cx="24381011" cy="13714316"/>
          </a:xfrm>
        </p:grpSpPr>
        <p:sp>
          <p:nvSpPr>
            <p:cNvPr id="3" name="Freeform 3"/>
            <p:cNvSpPr/>
            <p:nvPr/>
          </p:nvSpPr>
          <p:spPr>
            <a:xfrm>
              <a:off x="0" y="0"/>
              <a:ext cx="24380952" cy="13714349"/>
            </a:xfrm>
            <a:custGeom>
              <a:avLst/>
              <a:gdLst/>
              <a:ahLst/>
              <a:cxnLst/>
              <a:rect l="l" t="t" r="r" b="b"/>
              <a:pathLst>
                <a:path w="24380952" h="13714349">
                  <a:moveTo>
                    <a:pt x="0" y="0"/>
                  </a:moveTo>
                  <a:lnTo>
                    <a:pt x="24380952" y="0"/>
                  </a:lnTo>
                  <a:lnTo>
                    <a:pt x="24380952" y="13714349"/>
                  </a:lnTo>
                  <a:lnTo>
                    <a:pt x="0" y="13714349"/>
                  </a:lnTo>
                  <a:lnTo>
                    <a:pt x="0" y="0"/>
                  </a:lnTo>
                  <a:close/>
                </a:path>
              </a:pathLst>
            </a:custGeom>
            <a:blipFill>
              <a:blip r:embed="rId2"/>
              <a:stretch>
                <a:fillRect/>
              </a:stretch>
            </a:blipFill>
          </p:spPr>
          <p:txBody>
            <a:bodyPr/>
            <a:lstStyle/>
            <a:p>
              <a:endParaRPr lang="es-ES_tradnl"/>
            </a:p>
          </p:txBody>
        </p:sp>
      </p:grpSp>
      <p:sp>
        <p:nvSpPr>
          <p:cNvPr id="4" name="Freeform 4"/>
          <p:cNvSpPr/>
          <p:nvPr/>
        </p:nvSpPr>
        <p:spPr>
          <a:xfrm>
            <a:off x="2581422" y="8603574"/>
            <a:ext cx="8040719" cy="9525"/>
          </a:xfrm>
          <a:custGeom>
            <a:avLst/>
            <a:gdLst/>
            <a:ahLst/>
            <a:cxnLst/>
            <a:rect l="l" t="t" r="r" b="b"/>
            <a:pathLst>
              <a:path w="8040719" h="9525">
                <a:moveTo>
                  <a:pt x="0" y="0"/>
                </a:moveTo>
                <a:lnTo>
                  <a:pt x="8040720" y="0"/>
                </a:lnTo>
                <a:lnTo>
                  <a:pt x="8040720" y="9525"/>
                </a:lnTo>
                <a:lnTo>
                  <a:pt x="0" y="9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ES_tradnl"/>
          </a:p>
        </p:txBody>
      </p:sp>
      <p:sp>
        <p:nvSpPr>
          <p:cNvPr id="5" name="TextBox 5"/>
          <p:cNvSpPr txBox="1"/>
          <p:nvPr/>
        </p:nvSpPr>
        <p:spPr>
          <a:xfrm>
            <a:off x="2627835" y="7296782"/>
            <a:ext cx="8732498" cy="1051570"/>
          </a:xfrm>
          <a:prstGeom prst="rect">
            <a:avLst/>
          </a:prstGeom>
        </p:spPr>
        <p:txBody>
          <a:bodyPr lIns="0" tIns="0" rIns="0" bIns="0" rtlCol="0" anchor="t">
            <a:spAutoFit/>
          </a:bodyPr>
          <a:lstStyle/>
          <a:p>
            <a:pPr algn="l">
              <a:lnSpc>
                <a:spcPts val="4147"/>
              </a:lnSpc>
            </a:pPr>
            <a:r>
              <a:rPr lang="es-ES_tradnl" sz="3456" dirty="0">
                <a:solidFill>
                  <a:srgbClr val="FFFFFF"/>
                </a:solidFill>
                <a:latin typeface="Arial" panose="020B0604020202020204" pitchFamily="34" charset="0"/>
                <a:cs typeface="Arial" panose="020B0604020202020204" pitchFamily="34" charset="0"/>
              </a:rPr>
              <a:t>Fundamentos de Programación FPY</a:t>
            </a:r>
          </a:p>
          <a:p>
            <a:pPr algn="l">
              <a:lnSpc>
                <a:spcPts val="4147"/>
              </a:lnSpc>
            </a:pPr>
            <a:r>
              <a:rPr lang="es-ES_tradnl" sz="3456" dirty="0">
                <a:solidFill>
                  <a:srgbClr val="FFFFFF"/>
                </a:solidFill>
                <a:latin typeface="Arial" panose="020B0604020202020204" pitchFamily="34" charset="0"/>
                <a:cs typeface="Arial" panose="020B0604020202020204" pitchFamily="34" charset="0"/>
              </a:rPr>
              <a:t>GitHub</a:t>
            </a:r>
            <a:endParaRPr lang="en-US" sz="3456" dirty="0">
              <a:solidFill>
                <a:srgbClr val="FFFFFF"/>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n 27" descr="Icono&#10;&#10;Descripción generada automáticamente">
            <a:extLst>
              <a:ext uri="{FF2B5EF4-FFF2-40B4-BE49-F238E27FC236}">
                <a16:creationId xmlns:a16="http://schemas.microsoft.com/office/drawing/2014/main" id="{3B67A5D0-5FC6-09F2-82E2-CB4B280FD68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028500" y="1678409"/>
            <a:ext cx="3239202" cy="2692586"/>
          </a:xfrm>
          <a:prstGeom prst="rect">
            <a:avLst/>
          </a:prstGeom>
        </p:spPr>
      </p:pic>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11"/>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14"/>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15"/>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s-ES_tradnl"/>
          </a:p>
        </p:txBody>
      </p:sp>
      <p:sp>
        <p:nvSpPr>
          <p:cNvPr id="12" name="TextBox 12"/>
          <p:cNvSpPr txBox="1"/>
          <p:nvPr/>
        </p:nvSpPr>
        <p:spPr>
          <a:xfrm>
            <a:off x="457200" y="596752"/>
            <a:ext cx="15273071" cy="668068"/>
          </a:xfrm>
          <a:prstGeom prst="rect">
            <a:avLst/>
          </a:prstGeom>
        </p:spPr>
        <p:txBody>
          <a:bodyPr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¿Qué se puede hacer con GitHub?</a:t>
            </a:r>
          </a:p>
        </p:txBody>
      </p:sp>
      <p:sp>
        <p:nvSpPr>
          <p:cNvPr id="10" name="Pentágono 4">
            <a:extLst>
              <a:ext uri="{FF2B5EF4-FFF2-40B4-BE49-F238E27FC236}">
                <a16:creationId xmlns:a16="http://schemas.microsoft.com/office/drawing/2014/main" id="{F8492656-F434-81F8-AB57-2EF7B23F71DF}"/>
              </a:ext>
            </a:extLst>
          </p:cNvPr>
          <p:cNvSpPr/>
          <p:nvPr/>
        </p:nvSpPr>
        <p:spPr>
          <a:xfrm>
            <a:off x="434340" y="1866900"/>
            <a:ext cx="7696201" cy="3657601"/>
          </a:xfrm>
          <a:prstGeom prst="homePlate">
            <a:avLst>
              <a:gd name="adj" fmla="val 9836"/>
            </a:avLst>
          </a:prstGeom>
          <a:solidFill>
            <a:srgbClr val="307D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Consolas" panose="020B0609020204030204" pitchFamily="49" charset="0"/>
                <a:cs typeface="Consolas" panose="020B0609020204030204" pitchFamily="49" charset="0"/>
              </a:rPr>
              <a:t>GitHub es compatible con </a:t>
            </a:r>
            <a:r>
              <a:rPr lang="es-CL" sz="3000" b="1" dirty="0">
                <a:solidFill>
                  <a:schemeClr val="bg1"/>
                </a:solidFill>
                <a:latin typeface="Consolas" panose="020B0609020204030204" pitchFamily="49" charset="0"/>
                <a:cs typeface="Consolas" panose="020B0609020204030204" pitchFamily="49" charset="0"/>
              </a:rPr>
              <a:t>casi</a:t>
            </a:r>
            <a:r>
              <a:rPr lang="en-US" sz="3000" b="1" dirty="0">
                <a:solidFill>
                  <a:schemeClr val="bg1"/>
                </a:solidFill>
                <a:latin typeface="Consolas" panose="020B0609020204030204" pitchFamily="49" charset="0"/>
                <a:cs typeface="Consolas" panose="020B0609020204030204" pitchFamily="49" charset="0"/>
              </a:rPr>
              <a:t> </a:t>
            </a:r>
            <a:r>
              <a:rPr lang="es-CL" sz="3000" b="1" dirty="0">
                <a:solidFill>
                  <a:schemeClr val="bg1"/>
                </a:solidFill>
                <a:latin typeface="Consolas" panose="020B0609020204030204" pitchFamily="49" charset="0"/>
                <a:cs typeface="Consolas" panose="020B0609020204030204" pitchFamily="49" charset="0"/>
              </a:rPr>
              <a:t>todos</a:t>
            </a:r>
            <a:r>
              <a:rPr lang="en-US" sz="3000" b="1" dirty="0">
                <a:solidFill>
                  <a:schemeClr val="bg1"/>
                </a:solidFill>
                <a:latin typeface="Consolas" panose="020B0609020204030204" pitchFamily="49" charset="0"/>
                <a:cs typeface="Consolas" panose="020B0609020204030204" pitchFamily="49" charset="0"/>
              </a:rPr>
              <a:t> los lenguajes y </a:t>
            </a:r>
            <a:r>
              <a:rPr lang="es-CL" sz="3000" b="1" dirty="0">
                <a:solidFill>
                  <a:schemeClr val="bg1"/>
                </a:solidFill>
                <a:latin typeface="Consolas" panose="020B0609020204030204" pitchFamily="49" charset="0"/>
                <a:cs typeface="Consolas" panose="020B0609020204030204" pitchFamily="49" charset="0"/>
              </a:rPr>
              <a:t>tecnologías</a:t>
            </a:r>
            <a:r>
              <a:rPr lang="en-US" sz="3000" b="1" dirty="0">
                <a:solidFill>
                  <a:schemeClr val="bg1"/>
                </a:solidFill>
                <a:latin typeface="Consolas" panose="020B0609020204030204" pitchFamily="49" charset="0"/>
                <a:cs typeface="Consolas" panose="020B0609020204030204" pitchFamily="49" charset="0"/>
              </a:rPr>
              <a:t> que existen para </a:t>
            </a:r>
            <a:r>
              <a:rPr lang="es-CL" sz="3000" b="1" dirty="0">
                <a:solidFill>
                  <a:schemeClr val="bg1"/>
                </a:solidFill>
                <a:latin typeface="Consolas" panose="020B0609020204030204" pitchFamily="49" charset="0"/>
                <a:cs typeface="Consolas" panose="020B0609020204030204" pitchFamily="49" charset="0"/>
              </a:rPr>
              <a:t>el</a:t>
            </a:r>
            <a:r>
              <a:rPr lang="en-US" sz="3000" b="1" dirty="0">
                <a:solidFill>
                  <a:schemeClr val="bg1"/>
                </a:solidFill>
                <a:latin typeface="Consolas" panose="020B0609020204030204" pitchFamily="49" charset="0"/>
                <a:cs typeface="Consolas" panose="020B0609020204030204" pitchFamily="49" charset="0"/>
              </a:rPr>
              <a:t> desarrollo de proyectos informáticos.</a:t>
            </a:r>
          </a:p>
        </p:txBody>
      </p:sp>
      <p:pic>
        <p:nvPicPr>
          <p:cNvPr id="14" name="Imagen 13" descr="Logotipo&#10;&#10;Descripción generada automáticamente">
            <a:extLst>
              <a:ext uri="{FF2B5EF4-FFF2-40B4-BE49-F238E27FC236}">
                <a16:creationId xmlns:a16="http://schemas.microsoft.com/office/drawing/2014/main" id="{A8959191-A5BF-8789-1286-BC9DCE7D1CF2}"/>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5438526" y="2930165"/>
            <a:ext cx="2889245" cy="1805778"/>
          </a:xfrm>
          <a:prstGeom prst="rect">
            <a:avLst/>
          </a:prstGeom>
        </p:spPr>
      </p:pic>
      <p:pic>
        <p:nvPicPr>
          <p:cNvPr id="15" name="Imagen 14" descr="Icono&#10;&#10;Descripción generada automáticamente">
            <a:extLst>
              <a:ext uri="{FF2B5EF4-FFF2-40B4-BE49-F238E27FC236}">
                <a16:creationId xmlns:a16="http://schemas.microsoft.com/office/drawing/2014/main" id="{65041DF5-3066-953C-4223-0B135907CF8D}"/>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3772439" y="5094699"/>
            <a:ext cx="4822959" cy="1736265"/>
          </a:xfrm>
          <a:prstGeom prst="rect">
            <a:avLst/>
          </a:prstGeom>
        </p:spPr>
      </p:pic>
      <p:pic>
        <p:nvPicPr>
          <p:cNvPr id="16" name="Imagen 15" descr="Imagen que contiene objeto, botiquín de primeros auxilios, dibujo, señal&#10;&#10;Descripción generada automáticamente">
            <a:extLst>
              <a:ext uri="{FF2B5EF4-FFF2-40B4-BE49-F238E27FC236}">
                <a16:creationId xmlns:a16="http://schemas.microsoft.com/office/drawing/2014/main" id="{31114F87-4758-A91A-C66E-63275D26DC5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938017" y="6203262"/>
            <a:ext cx="1504521" cy="1504521"/>
          </a:xfrm>
          <a:prstGeom prst="rect">
            <a:avLst/>
          </a:prstGeom>
        </p:spPr>
      </p:pic>
      <p:pic>
        <p:nvPicPr>
          <p:cNvPr id="17" name="Imagen 16" descr="Imagen que contiene dibujo, señal&#10;&#10;Descripción generada automáticamente">
            <a:extLst>
              <a:ext uri="{FF2B5EF4-FFF2-40B4-BE49-F238E27FC236}">
                <a16:creationId xmlns:a16="http://schemas.microsoft.com/office/drawing/2014/main" id="{6ACE2CF5-BBDC-FB5A-372B-3B6807B6335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242150" y="7893544"/>
            <a:ext cx="2704874" cy="1087360"/>
          </a:xfrm>
          <a:prstGeom prst="rect">
            <a:avLst/>
          </a:prstGeom>
        </p:spPr>
      </p:pic>
      <p:pic>
        <p:nvPicPr>
          <p:cNvPr id="18" name="Imagen 17" descr="Imagen que contiene Forma&#10;&#10;Descripción generada automáticamente">
            <a:extLst>
              <a:ext uri="{FF2B5EF4-FFF2-40B4-BE49-F238E27FC236}">
                <a16:creationId xmlns:a16="http://schemas.microsoft.com/office/drawing/2014/main" id="{2431CDD7-FFC2-BEA5-791C-DC91B8AC9AD8}"/>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318522" y="4117517"/>
            <a:ext cx="2773975" cy="1686544"/>
          </a:xfrm>
          <a:prstGeom prst="rect">
            <a:avLst/>
          </a:prstGeom>
        </p:spPr>
      </p:pic>
      <p:sp>
        <p:nvSpPr>
          <p:cNvPr id="19" name="OTLSHAPE_SLT_f8a0c9eb817a49fc89569829b38c4b78_Shape">
            <a:extLst>
              <a:ext uri="{FF2B5EF4-FFF2-40B4-BE49-F238E27FC236}">
                <a16:creationId xmlns:a16="http://schemas.microsoft.com/office/drawing/2014/main" id="{7CF40860-05CB-CAE0-B3F9-370F78042358}"/>
              </a:ext>
            </a:extLst>
          </p:cNvPr>
          <p:cNvSpPr/>
          <p:nvPr>
            <p:custDataLst>
              <p:tags r:id="rId1"/>
            </p:custDataLst>
          </p:nvPr>
        </p:nvSpPr>
        <p:spPr>
          <a:xfrm rot="3497053">
            <a:off x="12691707" y="5412786"/>
            <a:ext cx="2481954" cy="360165"/>
          </a:xfrm>
          <a:prstGeom prst="homePlate">
            <a:avLst>
              <a:gd name="adj" fmla="val 26281"/>
            </a:avLst>
          </a:prstGeom>
          <a:solidFill>
            <a:srgbClr val="307DE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2968" noProof="1"/>
          </a:p>
        </p:txBody>
      </p:sp>
      <p:pic>
        <p:nvPicPr>
          <p:cNvPr id="21" name="Gráfico 20">
            <a:extLst>
              <a:ext uri="{FF2B5EF4-FFF2-40B4-BE49-F238E27FC236}">
                <a16:creationId xmlns:a16="http://schemas.microsoft.com/office/drawing/2014/main" id="{11036448-EE36-AC46-3691-1888FBEA5764}"/>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4170602" y="6870985"/>
            <a:ext cx="2013317" cy="1087361"/>
          </a:xfrm>
          <a:prstGeom prst="rect">
            <a:avLst/>
          </a:prstGeom>
        </p:spPr>
      </p:pic>
      <p:sp>
        <p:nvSpPr>
          <p:cNvPr id="22" name="OTLSHAPE_SLT_f8a0c9eb817a49fc89569829b38c4b78_Shape">
            <a:extLst>
              <a:ext uri="{FF2B5EF4-FFF2-40B4-BE49-F238E27FC236}">
                <a16:creationId xmlns:a16="http://schemas.microsoft.com/office/drawing/2014/main" id="{0B10DC9E-A74C-D689-603E-B8314D4A3AE7}"/>
              </a:ext>
            </a:extLst>
          </p:cNvPr>
          <p:cNvSpPr/>
          <p:nvPr>
            <p:custDataLst>
              <p:tags r:id="rId2"/>
            </p:custDataLst>
          </p:nvPr>
        </p:nvSpPr>
        <p:spPr>
          <a:xfrm rot="5400000">
            <a:off x="11445256" y="5729679"/>
            <a:ext cx="2481954" cy="360165"/>
          </a:xfrm>
          <a:prstGeom prst="homePlate">
            <a:avLst>
              <a:gd name="adj" fmla="val 26281"/>
            </a:avLst>
          </a:prstGeom>
          <a:solidFill>
            <a:srgbClr val="307DE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2968" noProof="1"/>
          </a:p>
        </p:txBody>
      </p:sp>
      <p:sp>
        <p:nvSpPr>
          <p:cNvPr id="23" name="OTLSHAPE_SLT_f8a0c9eb817a49fc89569829b38c4b78_Shape">
            <a:extLst>
              <a:ext uri="{FF2B5EF4-FFF2-40B4-BE49-F238E27FC236}">
                <a16:creationId xmlns:a16="http://schemas.microsoft.com/office/drawing/2014/main" id="{DDC09993-18A0-345A-527C-5B08E7D4ECE8}"/>
              </a:ext>
            </a:extLst>
          </p:cNvPr>
          <p:cNvSpPr/>
          <p:nvPr>
            <p:custDataLst>
              <p:tags r:id="rId3"/>
            </p:custDataLst>
          </p:nvPr>
        </p:nvSpPr>
        <p:spPr>
          <a:xfrm rot="2051502">
            <a:off x="13798985" y="4565666"/>
            <a:ext cx="1845028" cy="360165"/>
          </a:xfrm>
          <a:prstGeom prst="homePlate">
            <a:avLst>
              <a:gd name="adj" fmla="val 26281"/>
            </a:avLst>
          </a:prstGeom>
          <a:solidFill>
            <a:srgbClr val="307DE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2968" noProof="1"/>
          </a:p>
        </p:txBody>
      </p:sp>
      <p:sp>
        <p:nvSpPr>
          <p:cNvPr id="24" name="OTLSHAPE_SLT_f8a0c9eb817a49fc89569829b38c4b78_Shape">
            <a:extLst>
              <a:ext uri="{FF2B5EF4-FFF2-40B4-BE49-F238E27FC236}">
                <a16:creationId xmlns:a16="http://schemas.microsoft.com/office/drawing/2014/main" id="{D12A734D-7904-81F0-B35C-AF1236C838D2}"/>
              </a:ext>
            </a:extLst>
          </p:cNvPr>
          <p:cNvSpPr/>
          <p:nvPr>
            <p:custDataLst>
              <p:tags r:id="rId4"/>
            </p:custDataLst>
          </p:nvPr>
        </p:nvSpPr>
        <p:spPr>
          <a:xfrm>
            <a:off x="14097000" y="3467100"/>
            <a:ext cx="1818610" cy="360165"/>
          </a:xfrm>
          <a:prstGeom prst="homePlate">
            <a:avLst>
              <a:gd name="adj" fmla="val 26281"/>
            </a:avLst>
          </a:prstGeom>
          <a:solidFill>
            <a:srgbClr val="307DE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2968" noProof="1"/>
          </a:p>
        </p:txBody>
      </p:sp>
      <p:sp>
        <p:nvSpPr>
          <p:cNvPr id="25" name="OTLSHAPE_SLT_f8a0c9eb817a49fc89569829b38c4b78_Shape">
            <a:extLst>
              <a:ext uri="{FF2B5EF4-FFF2-40B4-BE49-F238E27FC236}">
                <a16:creationId xmlns:a16="http://schemas.microsoft.com/office/drawing/2014/main" id="{D5E6AC81-7E3F-6104-5A3B-B40AB5211DEA}"/>
              </a:ext>
            </a:extLst>
          </p:cNvPr>
          <p:cNvSpPr/>
          <p:nvPr>
            <p:custDataLst>
              <p:tags r:id="rId5"/>
            </p:custDataLst>
          </p:nvPr>
        </p:nvSpPr>
        <p:spPr>
          <a:xfrm rot="21013113">
            <a:off x="14064371" y="2576272"/>
            <a:ext cx="2038848" cy="360165"/>
          </a:xfrm>
          <a:prstGeom prst="homePlate">
            <a:avLst>
              <a:gd name="adj" fmla="val 26281"/>
            </a:avLst>
          </a:prstGeom>
          <a:solidFill>
            <a:srgbClr val="307DE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2968" noProof="1"/>
          </a:p>
        </p:txBody>
      </p:sp>
      <p:sp>
        <p:nvSpPr>
          <p:cNvPr id="26" name="OTLSHAPE_SLT_f8a0c9eb817a49fc89569829b38c4b78_Shape">
            <a:extLst>
              <a:ext uri="{FF2B5EF4-FFF2-40B4-BE49-F238E27FC236}">
                <a16:creationId xmlns:a16="http://schemas.microsoft.com/office/drawing/2014/main" id="{FDE9591D-64A9-6782-4545-F5CB0CF8A352}"/>
              </a:ext>
            </a:extLst>
          </p:cNvPr>
          <p:cNvSpPr/>
          <p:nvPr>
            <p:custDataLst>
              <p:tags r:id="rId6"/>
            </p:custDataLst>
          </p:nvPr>
        </p:nvSpPr>
        <p:spPr>
          <a:xfrm rot="6879944">
            <a:off x="10827394" y="5149956"/>
            <a:ext cx="1575946" cy="360165"/>
          </a:xfrm>
          <a:prstGeom prst="homePlate">
            <a:avLst>
              <a:gd name="adj" fmla="val 26281"/>
            </a:avLst>
          </a:prstGeom>
          <a:solidFill>
            <a:srgbClr val="307DE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2968" noProof="1"/>
          </a:p>
        </p:txBody>
      </p:sp>
      <p:sp>
        <p:nvSpPr>
          <p:cNvPr id="27" name="OTLSHAPE_SLT_f8a0c9eb817a49fc89569829b38c4b78_Shape">
            <a:extLst>
              <a:ext uri="{FF2B5EF4-FFF2-40B4-BE49-F238E27FC236}">
                <a16:creationId xmlns:a16="http://schemas.microsoft.com/office/drawing/2014/main" id="{019616D7-A061-8B3E-BA91-16C6FBDE5A59}"/>
              </a:ext>
            </a:extLst>
          </p:cNvPr>
          <p:cNvSpPr/>
          <p:nvPr>
            <p:custDataLst>
              <p:tags r:id="rId7"/>
            </p:custDataLst>
          </p:nvPr>
        </p:nvSpPr>
        <p:spPr>
          <a:xfrm rot="8188713">
            <a:off x="10291634" y="4450104"/>
            <a:ext cx="1140906" cy="360165"/>
          </a:xfrm>
          <a:prstGeom prst="homePlate">
            <a:avLst>
              <a:gd name="adj" fmla="val 26281"/>
            </a:avLst>
          </a:prstGeom>
          <a:solidFill>
            <a:srgbClr val="307DE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2968" noProof="1"/>
          </a:p>
        </p:txBody>
      </p:sp>
    </p:spTree>
    <p:extLst>
      <p:ext uri="{BB962C8B-B14F-4D97-AF65-F5344CB8AC3E}">
        <p14:creationId xmlns:p14="http://schemas.microsoft.com/office/powerpoint/2010/main" val="1947909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4"/>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7"/>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8"/>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ES_tradnl"/>
          </a:p>
        </p:txBody>
      </p:sp>
      <p:sp>
        <p:nvSpPr>
          <p:cNvPr id="12" name="TextBox 12"/>
          <p:cNvSpPr txBox="1"/>
          <p:nvPr/>
        </p:nvSpPr>
        <p:spPr>
          <a:xfrm>
            <a:off x="457200" y="596752"/>
            <a:ext cx="15273071" cy="668068"/>
          </a:xfrm>
          <a:prstGeom prst="rect">
            <a:avLst/>
          </a:prstGeom>
        </p:spPr>
        <p:txBody>
          <a:bodyPr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¿Qué se puede hacer con GitHub?</a:t>
            </a:r>
          </a:p>
        </p:txBody>
      </p:sp>
      <p:sp>
        <p:nvSpPr>
          <p:cNvPr id="13" name="OTLSHAPE_SLT_f8a0c9eb817a49fc89569829b38c4b78_Shape">
            <a:extLst>
              <a:ext uri="{FF2B5EF4-FFF2-40B4-BE49-F238E27FC236}">
                <a16:creationId xmlns:a16="http://schemas.microsoft.com/office/drawing/2014/main" id="{8BCC8A31-4D88-E447-D00A-1101D778B95C}"/>
              </a:ext>
            </a:extLst>
          </p:cNvPr>
          <p:cNvSpPr/>
          <p:nvPr>
            <p:custDataLst>
              <p:tags r:id="rId1"/>
            </p:custDataLst>
          </p:nvPr>
        </p:nvSpPr>
        <p:spPr>
          <a:xfrm>
            <a:off x="684289" y="2470542"/>
            <a:ext cx="7086600" cy="5053583"/>
          </a:xfrm>
          <a:prstGeom prst="homePlate">
            <a:avLst>
              <a:gd name="adj" fmla="val 26281"/>
            </a:avLst>
          </a:prstGeom>
          <a:solidFill>
            <a:srgbClr val="307DE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3200" spc="-7" noProof="1">
                <a:latin typeface="Consolas" panose="020B0609020204030204" pitchFamily="49" charset="0"/>
                <a:cs typeface="Consolas" panose="020B0609020204030204" pitchFamily="49" charset="0"/>
              </a:rPr>
              <a:t>El principal objetivo de utilizar repositorios y GitHub, es poder centralizar tus códigos, versionar y unir los códigos con otros integrantes del equipo, dando como resultado un gran proyecto</a:t>
            </a:r>
            <a:endParaRPr lang="es-ES_tradnl" sz="3200" spc="-7" dirty="0">
              <a:latin typeface="Consolas" panose="020B0609020204030204" pitchFamily="49" charset="0"/>
              <a:cs typeface="Consolas" panose="020B0609020204030204" pitchFamily="49" charset="0"/>
            </a:endParaRPr>
          </a:p>
        </p:txBody>
      </p:sp>
      <p:pic>
        <p:nvPicPr>
          <p:cNvPr id="11" name="Imagen 10" descr="Icono&#10;&#10;Descripción generada automáticamente">
            <a:extLst>
              <a:ext uri="{FF2B5EF4-FFF2-40B4-BE49-F238E27FC236}">
                <a16:creationId xmlns:a16="http://schemas.microsoft.com/office/drawing/2014/main" id="{47DFE452-A88D-5896-6548-E6C20BAAEFD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34482" y="2762875"/>
            <a:ext cx="8789288" cy="4761250"/>
          </a:xfrm>
          <a:prstGeom prst="rect">
            <a:avLst/>
          </a:prstGeom>
        </p:spPr>
      </p:pic>
    </p:spTree>
    <p:extLst>
      <p:ext uri="{BB962C8B-B14F-4D97-AF65-F5344CB8AC3E}">
        <p14:creationId xmlns:p14="http://schemas.microsoft.com/office/powerpoint/2010/main" val="199031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73238B94-9102-940F-06BF-C0B2233DB4A9}"/>
              </a:ext>
            </a:extLst>
          </p:cNvPr>
          <p:cNvPicPr>
            <a:picLocks noChangeAspect="1"/>
          </p:cNvPicPr>
          <p:nvPr/>
        </p:nvPicPr>
        <p:blipFill rotWithShape="1">
          <a:blip r:embed="rId3"/>
          <a:srcRect l="2317" t="-9141" r="-34" b="16504"/>
          <a:stretch/>
        </p:blipFill>
        <p:spPr>
          <a:xfrm>
            <a:off x="12815674" y="5090351"/>
            <a:ext cx="5201128" cy="5045076"/>
          </a:xfrm>
          <a:prstGeom prst="rect">
            <a:avLst/>
          </a:prstGeom>
        </p:spPr>
      </p:pic>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4"/>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7"/>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8"/>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ES_tradnl"/>
          </a:p>
        </p:txBody>
      </p:sp>
      <p:sp>
        <p:nvSpPr>
          <p:cNvPr id="12" name="TextBox 12"/>
          <p:cNvSpPr txBox="1"/>
          <p:nvPr/>
        </p:nvSpPr>
        <p:spPr>
          <a:xfrm>
            <a:off x="457200" y="596752"/>
            <a:ext cx="15273071" cy="668068"/>
          </a:xfrm>
          <a:prstGeom prst="rect">
            <a:avLst/>
          </a:prstGeom>
        </p:spPr>
        <p:txBody>
          <a:bodyPr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¿Qué necesitamos para usar GitHub?</a:t>
            </a:r>
          </a:p>
        </p:txBody>
      </p:sp>
      <p:sp>
        <p:nvSpPr>
          <p:cNvPr id="11" name="CuadroTexto 10">
            <a:extLst>
              <a:ext uri="{FF2B5EF4-FFF2-40B4-BE49-F238E27FC236}">
                <a16:creationId xmlns:a16="http://schemas.microsoft.com/office/drawing/2014/main" id="{B25D4743-6983-9C52-3976-81A0B410BF92}"/>
              </a:ext>
            </a:extLst>
          </p:cNvPr>
          <p:cNvSpPr txBox="1"/>
          <p:nvPr/>
        </p:nvSpPr>
        <p:spPr>
          <a:xfrm>
            <a:off x="1959387" y="3408022"/>
            <a:ext cx="14104163" cy="1938992"/>
          </a:xfrm>
          <a:prstGeom prst="rect">
            <a:avLst/>
          </a:prstGeom>
          <a:noFill/>
        </p:spPr>
        <p:txBody>
          <a:bodyPr wrap="square" rtlCol="0">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s-ES" altLang="es-CL" sz="3000" b="0" i="0" u="none" strike="noStrike" cap="none" normalizeH="0" baseline="0" dirty="0">
                <a:ln>
                  <a:noFill/>
                </a:ln>
                <a:effectLst/>
                <a:latin typeface="Consolas" panose="020B0609020204030204" pitchFamily="49" charset="0"/>
                <a:cs typeface="Consolas" panose="020B0609020204030204" pitchFamily="49" charset="0"/>
              </a:rPr>
              <a:t>Para seguir el proceso y poder hacer funcionar su proyecto en GitHub, necesitará una cuenta de GitHub con </a:t>
            </a:r>
            <a:r>
              <a:rPr lang="es-ES" altLang="es-CL" sz="3000" dirty="0">
                <a:latin typeface="Consolas" panose="020B0609020204030204" pitchFamily="49" charset="0"/>
                <a:cs typeface="Consolas" panose="020B0609020204030204" pitchFamily="49" charset="0"/>
              </a:rPr>
              <a:t>el correo institucional de Duoc UC </a:t>
            </a:r>
            <a:r>
              <a:rPr kumimoji="0" lang="es-ES" altLang="es-CL" sz="3000" b="0" i="0" u="none" strike="noStrike" cap="none" normalizeH="0" baseline="0" dirty="0">
                <a:ln>
                  <a:noFill/>
                </a:ln>
                <a:effectLst/>
                <a:latin typeface="Consolas" panose="020B0609020204030204" pitchFamily="49" charset="0"/>
                <a:cs typeface="Consolas" panose="020B0609020204030204" pitchFamily="49" charset="0"/>
              </a:rPr>
              <a:t>y un proyecto de desarrollo, a este proyecto lo llamaremos “Repositorio”.</a:t>
            </a:r>
          </a:p>
        </p:txBody>
      </p:sp>
    </p:spTree>
    <p:extLst>
      <p:ext uri="{BB962C8B-B14F-4D97-AF65-F5344CB8AC3E}">
        <p14:creationId xmlns:p14="http://schemas.microsoft.com/office/powerpoint/2010/main" val="4208184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60"/>
            <a:ext cx="18285758" cy="10285737"/>
            <a:chOff x="0" y="0"/>
            <a:chExt cx="24381011" cy="13714316"/>
          </a:xfrm>
        </p:grpSpPr>
        <p:sp>
          <p:nvSpPr>
            <p:cNvPr id="3" name="Freeform 3"/>
            <p:cNvSpPr/>
            <p:nvPr/>
          </p:nvSpPr>
          <p:spPr>
            <a:xfrm>
              <a:off x="0" y="0"/>
              <a:ext cx="24380952" cy="13714349"/>
            </a:xfrm>
            <a:custGeom>
              <a:avLst/>
              <a:gdLst/>
              <a:ahLst/>
              <a:cxnLst/>
              <a:rect l="l" t="t" r="r" b="b"/>
              <a:pathLst>
                <a:path w="24380952" h="13714349">
                  <a:moveTo>
                    <a:pt x="0" y="0"/>
                  </a:moveTo>
                  <a:lnTo>
                    <a:pt x="24380952" y="0"/>
                  </a:lnTo>
                  <a:lnTo>
                    <a:pt x="24380952" y="13714349"/>
                  </a:lnTo>
                  <a:lnTo>
                    <a:pt x="0" y="13714349"/>
                  </a:lnTo>
                  <a:lnTo>
                    <a:pt x="0" y="0"/>
                  </a:lnTo>
                  <a:close/>
                </a:path>
              </a:pathLst>
            </a:custGeom>
            <a:blipFill>
              <a:blip r:embed="rId2"/>
              <a:stretch>
                <a:fillRect/>
              </a:stretch>
            </a:blipFill>
          </p:spPr>
          <p:txBody>
            <a:bodyPr/>
            <a:lstStyle/>
            <a:p>
              <a:endParaRPr lang="es-ES_tradnl"/>
            </a:p>
          </p:txBody>
        </p:sp>
      </p:grpSp>
      <p:grpSp>
        <p:nvGrpSpPr>
          <p:cNvPr id="4" name="Group 4"/>
          <p:cNvGrpSpPr/>
          <p:nvPr/>
        </p:nvGrpSpPr>
        <p:grpSpPr>
          <a:xfrm>
            <a:off x="-4166" y="723900"/>
            <a:ext cx="18289880" cy="10282700"/>
            <a:chOff x="0" y="0"/>
            <a:chExt cx="24386507" cy="13710267"/>
          </a:xfrm>
        </p:grpSpPr>
        <p:sp>
          <p:nvSpPr>
            <p:cNvPr id="5" name="Freeform 5"/>
            <p:cNvSpPr/>
            <p:nvPr/>
          </p:nvSpPr>
          <p:spPr>
            <a:xfrm>
              <a:off x="0" y="0"/>
              <a:ext cx="24386539" cy="13710286"/>
            </a:xfrm>
            <a:custGeom>
              <a:avLst/>
              <a:gdLst/>
              <a:ahLst/>
              <a:cxnLst/>
              <a:rect l="l" t="t" r="r" b="b"/>
              <a:pathLst>
                <a:path w="24386539" h="13710286">
                  <a:moveTo>
                    <a:pt x="0" y="0"/>
                  </a:moveTo>
                  <a:lnTo>
                    <a:pt x="24386539" y="0"/>
                  </a:lnTo>
                  <a:lnTo>
                    <a:pt x="24386539" y="13710286"/>
                  </a:lnTo>
                  <a:lnTo>
                    <a:pt x="0" y="13710286"/>
                  </a:lnTo>
                  <a:lnTo>
                    <a:pt x="0" y="0"/>
                  </a:lnTo>
                  <a:close/>
                </a:path>
              </a:pathLst>
            </a:custGeom>
            <a:blipFill>
              <a:blip r:embed="rId3"/>
              <a:stretch>
                <a:fillRect/>
              </a:stretch>
            </a:blipFill>
          </p:spPr>
          <p:txBody>
            <a:bodyPr/>
            <a:lstStyle/>
            <a:p>
              <a:endParaRPr lang="es-ES_tradnl"/>
            </a:p>
          </p:txBody>
        </p:sp>
      </p:grpSp>
      <p:sp>
        <p:nvSpPr>
          <p:cNvPr id="6" name="Freeform 6"/>
          <p:cNvSpPr/>
          <p:nvPr/>
        </p:nvSpPr>
        <p:spPr>
          <a:xfrm>
            <a:off x="687280" y="5697493"/>
            <a:ext cx="8997411" cy="2079212"/>
          </a:xfrm>
          <a:custGeom>
            <a:avLst/>
            <a:gdLst/>
            <a:ahLst/>
            <a:cxnLst/>
            <a:rect l="l" t="t" r="r" b="b"/>
            <a:pathLst>
              <a:path w="8997411" h="2079212">
                <a:moveTo>
                  <a:pt x="0" y="0"/>
                </a:moveTo>
                <a:lnTo>
                  <a:pt x="8997411" y="0"/>
                </a:lnTo>
                <a:lnTo>
                  <a:pt x="8997411" y="2079212"/>
                </a:lnTo>
                <a:lnTo>
                  <a:pt x="0" y="20792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a:p>
        </p:txBody>
      </p:sp>
      <p:sp>
        <p:nvSpPr>
          <p:cNvPr id="7" name="TextBox 7"/>
          <p:cNvSpPr txBox="1"/>
          <p:nvPr/>
        </p:nvSpPr>
        <p:spPr>
          <a:xfrm>
            <a:off x="7421468" y="5666025"/>
            <a:ext cx="1732639" cy="1297856"/>
          </a:xfrm>
          <a:prstGeom prst="rect">
            <a:avLst/>
          </a:prstGeom>
        </p:spPr>
        <p:txBody>
          <a:bodyPr lIns="0" tIns="0" rIns="0" bIns="0" rtlCol="0" anchor="t">
            <a:spAutoFit/>
          </a:bodyPr>
          <a:lstStyle/>
          <a:p>
            <a:pPr algn="l">
              <a:lnSpc>
                <a:spcPts val="10477"/>
              </a:lnSpc>
            </a:pPr>
            <a:r>
              <a:rPr lang="en-US" sz="8731" spc="16" dirty="0">
                <a:solidFill>
                  <a:srgbClr val="257CE1"/>
                </a:solidFill>
                <a:latin typeface="Consolas" panose="020B0609020204030204" pitchFamily="49" charset="0"/>
                <a:cs typeface="Consolas" panose="020B0609020204030204" pitchFamily="49" charset="0"/>
              </a:rPr>
              <a:t>02</a:t>
            </a:r>
          </a:p>
        </p:txBody>
      </p:sp>
      <p:sp>
        <p:nvSpPr>
          <p:cNvPr id="8" name="TextBox 8"/>
          <p:cNvSpPr txBox="1"/>
          <p:nvPr/>
        </p:nvSpPr>
        <p:spPr>
          <a:xfrm>
            <a:off x="1380335" y="6823798"/>
            <a:ext cx="7554304" cy="668068"/>
          </a:xfrm>
          <a:prstGeom prst="rect">
            <a:avLst/>
          </a:prstGeom>
        </p:spPr>
        <p:txBody>
          <a:bodyPr lIns="0" tIns="0" rIns="0" bIns="0" rtlCol="0" anchor="t">
            <a:spAutoFit/>
          </a:bodyPr>
          <a:lstStyle/>
          <a:p>
            <a:pPr algn="r">
              <a:lnSpc>
                <a:spcPts val="5238"/>
              </a:lnSpc>
            </a:pPr>
            <a:r>
              <a:rPr lang="es-ES_tradnl" sz="4365" dirty="0">
                <a:solidFill>
                  <a:srgbClr val="257CE1"/>
                </a:solidFill>
                <a:latin typeface="Arial Bold"/>
              </a:rPr>
              <a:t>Guía paso a paso</a:t>
            </a:r>
          </a:p>
        </p:txBody>
      </p:sp>
    </p:spTree>
    <p:extLst>
      <p:ext uri="{BB962C8B-B14F-4D97-AF65-F5344CB8AC3E}">
        <p14:creationId xmlns:p14="http://schemas.microsoft.com/office/powerpoint/2010/main" val="42322028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3"/>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6"/>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7"/>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_tradnl"/>
          </a:p>
        </p:txBody>
      </p:sp>
      <p:sp>
        <p:nvSpPr>
          <p:cNvPr id="12" name="TextBox 12"/>
          <p:cNvSpPr txBox="1"/>
          <p:nvPr/>
        </p:nvSpPr>
        <p:spPr>
          <a:xfrm>
            <a:off x="381000" y="622989"/>
            <a:ext cx="15273071" cy="666849"/>
          </a:xfrm>
          <a:prstGeom prst="rect">
            <a:avLst/>
          </a:prstGeom>
        </p:spPr>
        <p:txBody>
          <a:bodyPr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A.- Crear cuenta en GitHub</a:t>
            </a:r>
          </a:p>
        </p:txBody>
      </p:sp>
      <p:sp>
        <p:nvSpPr>
          <p:cNvPr id="13" name="Google Shape;75;p18">
            <a:extLst>
              <a:ext uri="{FF2B5EF4-FFF2-40B4-BE49-F238E27FC236}">
                <a16:creationId xmlns:a16="http://schemas.microsoft.com/office/drawing/2014/main" id="{6C54936C-D71D-81DF-E3D7-5265AF7A22AB}"/>
              </a:ext>
            </a:extLst>
          </p:cNvPr>
          <p:cNvSpPr txBox="1">
            <a:spLocks/>
          </p:cNvSpPr>
          <p:nvPr/>
        </p:nvSpPr>
        <p:spPr>
          <a:xfrm>
            <a:off x="807965" y="2190124"/>
            <a:ext cx="15165193" cy="2046714"/>
          </a:xfrm>
          <a:prstGeom prst="rect">
            <a:avLst/>
          </a:prstGeom>
          <a:noFill/>
          <a:ln>
            <a:noFill/>
          </a:ln>
        </p:spPr>
        <p:txBody>
          <a:bodyPr spcFirstLastPara="1"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CL" sz="3000" dirty="0">
                <a:latin typeface="Consolas" panose="020B0609020204030204" pitchFamily="49" charset="0"/>
                <a:cs typeface="Consolas" panose="020B0609020204030204" pitchFamily="49" charset="0"/>
              </a:rPr>
              <a:t>1.- Ingrese a </a:t>
            </a:r>
            <a:r>
              <a:rPr lang="es-CL" sz="3000" u="sng" dirty="0">
                <a:latin typeface="Consolas" panose="020B0609020204030204" pitchFamily="49" charset="0"/>
                <a:cs typeface="Consolas" panose="020B0609020204030204" pitchFamily="49" charset="0"/>
                <a:hlinkClick r:id="rId10"/>
              </a:rPr>
              <a:t>https://github.com/login</a:t>
            </a:r>
            <a:endParaRPr lang="es-CL" sz="3000" u="sng" dirty="0">
              <a:latin typeface="Consolas" panose="020B0609020204030204" pitchFamily="49" charset="0"/>
              <a:cs typeface="Consolas" panose="020B0609020204030204" pitchFamily="49" charset="0"/>
            </a:endParaRPr>
          </a:p>
          <a:p>
            <a:pPr marL="0" indent="0" algn="just">
              <a:buNone/>
            </a:pPr>
            <a:endParaRPr lang="en-US" sz="3000" dirty="0">
              <a:latin typeface="Consolas" panose="020B0609020204030204" pitchFamily="49" charset="0"/>
              <a:cs typeface="Consolas" panose="020B0609020204030204" pitchFamily="49" charset="0"/>
            </a:endParaRPr>
          </a:p>
          <a:p>
            <a:pPr marL="0" indent="0" algn="just">
              <a:buNone/>
            </a:pPr>
            <a:r>
              <a:rPr lang="es-CL" sz="3000" dirty="0">
                <a:latin typeface="Consolas" panose="020B0609020204030204" pitchFamily="49" charset="0"/>
                <a:cs typeface="Consolas" panose="020B0609020204030204" pitchFamily="49" charset="0"/>
              </a:rPr>
              <a:t>2.- Presione en el link “</a:t>
            </a:r>
            <a:r>
              <a:rPr lang="es-CL" sz="3000" dirty="0" err="1">
                <a:latin typeface="Consolas" panose="020B0609020204030204" pitchFamily="49" charset="0"/>
                <a:cs typeface="Consolas" panose="020B0609020204030204" pitchFamily="49" charset="0"/>
              </a:rPr>
              <a:t>Create</a:t>
            </a:r>
            <a:r>
              <a:rPr lang="es-CL" sz="3000" dirty="0">
                <a:latin typeface="Consolas" panose="020B0609020204030204" pitchFamily="49" charset="0"/>
                <a:cs typeface="Consolas" panose="020B0609020204030204" pitchFamily="49" charset="0"/>
              </a:rPr>
              <a:t> </a:t>
            </a:r>
            <a:r>
              <a:rPr lang="es-CL" sz="3000" dirty="0" err="1">
                <a:latin typeface="Consolas" panose="020B0609020204030204" pitchFamily="49" charset="0"/>
                <a:cs typeface="Consolas" panose="020B0609020204030204" pitchFamily="49" charset="0"/>
              </a:rPr>
              <a:t>an</a:t>
            </a:r>
            <a:r>
              <a:rPr lang="es-CL" sz="3000" dirty="0">
                <a:latin typeface="Consolas" panose="020B0609020204030204" pitchFamily="49" charset="0"/>
                <a:cs typeface="Consolas" panose="020B0609020204030204" pitchFamily="49" charset="0"/>
              </a:rPr>
              <a:t> </a:t>
            </a:r>
            <a:r>
              <a:rPr lang="es-CL" sz="3000" dirty="0" err="1">
                <a:latin typeface="Consolas" panose="020B0609020204030204" pitchFamily="49" charset="0"/>
                <a:cs typeface="Consolas" panose="020B0609020204030204" pitchFamily="49" charset="0"/>
              </a:rPr>
              <a:t>account</a:t>
            </a:r>
            <a:r>
              <a:rPr lang="es-CL" sz="3000" dirty="0">
                <a:latin typeface="Consolas" panose="020B0609020204030204" pitchFamily="49" charset="0"/>
                <a:cs typeface="Consolas" panose="020B0609020204030204" pitchFamily="49" charset="0"/>
              </a:rPr>
              <a:t>” esto lo dirigirá hacia el formulario de creación de cuenta</a:t>
            </a:r>
            <a:r>
              <a:rPr lang="es-CL" sz="1800" dirty="0">
                <a:latin typeface="Arial" panose="020B0604020202020204" pitchFamily="34" charset="0"/>
                <a:cs typeface="Arial" panose="020B0604020202020204" pitchFamily="34" charset="0"/>
              </a:rPr>
              <a:t>.</a:t>
            </a:r>
            <a:endParaRPr lang="es-MX" sz="1800" dirty="0">
              <a:latin typeface="Arial" panose="020B0604020202020204" pitchFamily="34" charset="0"/>
              <a:cs typeface="Arial" panose="020B0604020202020204" pitchFamily="34" charset="0"/>
            </a:endParaRPr>
          </a:p>
        </p:txBody>
      </p:sp>
      <p:pic>
        <p:nvPicPr>
          <p:cNvPr id="27" name="image7.png">
            <a:extLst>
              <a:ext uri="{FF2B5EF4-FFF2-40B4-BE49-F238E27FC236}">
                <a16:creationId xmlns:a16="http://schemas.microsoft.com/office/drawing/2014/main" id="{3C78D388-FD5E-B204-C443-8C2EF0BDB2A1}"/>
              </a:ext>
            </a:extLst>
          </p:cNvPr>
          <p:cNvPicPr/>
          <p:nvPr/>
        </p:nvPicPr>
        <p:blipFill>
          <a:blip r:embed="rId11"/>
          <a:srcRect/>
          <a:stretch>
            <a:fillRect/>
          </a:stretch>
        </p:blipFill>
        <p:spPr>
          <a:xfrm>
            <a:off x="6248400" y="4259698"/>
            <a:ext cx="10410559" cy="5605463"/>
          </a:xfrm>
          <a:prstGeom prst="rect">
            <a:avLst/>
          </a:prstGeom>
          <a:ln/>
        </p:spPr>
      </p:pic>
    </p:spTree>
    <p:extLst>
      <p:ext uri="{BB962C8B-B14F-4D97-AF65-F5344CB8AC3E}">
        <p14:creationId xmlns:p14="http://schemas.microsoft.com/office/powerpoint/2010/main" val="781995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3"/>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6"/>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7"/>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_tradnl"/>
          </a:p>
        </p:txBody>
      </p:sp>
      <p:sp>
        <p:nvSpPr>
          <p:cNvPr id="12" name="TextBox 12"/>
          <p:cNvSpPr txBox="1"/>
          <p:nvPr/>
        </p:nvSpPr>
        <p:spPr>
          <a:xfrm>
            <a:off x="381000" y="622989"/>
            <a:ext cx="15273071" cy="666849"/>
          </a:xfrm>
          <a:prstGeom prst="rect">
            <a:avLst/>
          </a:prstGeom>
        </p:spPr>
        <p:txBody>
          <a:bodyPr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A.- Crear cuenta en GitHub</a:t>
            </a:r>
          </a:p>
        </p:txBody>
      </p:sp>
      <p:sp>
        <p:nvSpPr>
          <p:cNvPr id="11" name="CuadroTexto 10">
            <a:extLst>
              <a:ext uri="{FF2B5EF4-FFF2-40B4-BE49-F238E27FC236}">
                <a16:creationId xmlns:a16="http://schemas.microsoft.com/office/drawing/2014/main" id="{4226295E-D720-3A18-2AB9-70F0E2553D5A}"/>
              </a:ext>
            </a:extLst>
          </p:cNvPr>
          <p:cNvSpPr txBox="1"/>
          <p:nvPr/>
        </p:nvSpPr>
        <p:spPr>
          <a:xfrm>
            <a:off x="381000" y="2400300"/>
            <a:ext cx="16154400" cy="2862322"/>
          </a:xfrm>
          <a:prstGeom prst="rect">
            <a:avLst/>
          </a:prstGeom>
          <a:noFill/>
        </p:spPr>
        <p:txBody>
          <a:bodyPr wrap="square">
            <a:spAutoFit/>
          </a:bodyPr>
          <a:lstStyle/>
          <a:p>
            <a:pPr marL="0" indent="0" algn="just">
              <a:buSzPts val="4800"/>
              <a:buNone/>
            </a:pPr>
            <a:r>
              <a:rPr lang="es-CL" sz="3000" dirty="0">
                <a:latin typeface="Consolas" panose="020B0609020204030204" pitchFamily="49" charset="0"/>
                <a:cs typeface="Consolas" panose="020B0609020204030204" pitchFamily="49" charset="0"/>
              </a:rPr>
              <a:t>3. Luego de haber ingresado al link, debes ingresar tu:</a:t>
            </a:r>
          </a:p>
          <a:p>
            <a:pPr algn="just">
              <a:buSzPct val="200000"/>
            </a:pPr>
            <a:r>
              <a:rPr lang="es-CL" sz="3000" dirty="0">
                <a:latin typeface="Consolas" panose="020B0609020204030204" pitchFamily="49" charset="0"/>
                <a:cs typeface="Consolas" panose="020B0609020204030204" pitchFamily="49" charset="0"/>
              </a:rPr>
              <a:t>Correo de estudiante </a:t>
            </a:r>
            <a:r>
              <a:rPr lang="es-CL" sz="3000" dirty="0" err="1">
                <a:latin typeface="Consolas" panose="020B0609020204030204" pitchFamily="49" charset="0"/>
                <a:cs typeface="Consolas" panose="020B0609020204030204" pitchFamily="49" charset="0"/>
              </a:rPr>
              <a:t>DuocUC</a:t>
            </a:r>
            <a:endParaRPr lang="es-CL" sz="3000" dirty="0">
              <a:latin typeface="Consolas" panose="020B0609020204030204" pitchFamily="49" charset="0"/>
              <a:cs typeface="Consolas" panose="020B0609020204030204" pitchFamily="49" charset="0"/>
            </a:endParaRPr>
          </a:p>
          <a:p>
            <a:pPr algn="just">
              <a:buSzPct val="200000"/>
            </a:pPr>
            <a:r>
              <a:rPr lang="es-CL" sz="3000" dirty="0">
                <a:latin typeface="Consolas" panose="020B0609020204030204" pitchFamily="49" charset="0"/>
                <a:cs typeface="Consolas" panose="020B0609020204030204" pitchFamily="49" charset="0"/>
              </a:rPr>
              <a:t>Password,</a:t>
            </a:r>
          </a:p>
          <a:p>
            <a:pPr algn="just">
              <a:buSzPct val="200000"/>
            </a:pPr>
            <a:r>
              <a:rPr lang="es-CL" sz="3000" dirty="0" err="1">
                <a:latin typeface="Consolas" panose="020B0609020204030204" pitchFamily="49" charset="0"/>
                <a:cs typeface="Consolas" panose="020B0609020204030204" pitchFamily="49" charset="0"/>
              </a:rPr>
              <a:t>Username</a:t>
            </a:r>
            <a:endParaRPr lang="es-CL" sz="3000" dirty="0">
              <a:latin typeface="Consolas" panose="020B0609020204030204" pitchFamily="49" charset="0"/>
              <a:cs typeface="Consolas" panose="020B0609020204030204" pitchFamily="49" charset="0"/>
            </a:endParaRPr>
          </a:p>
          <a:p>
            <a:pPr marL="0" indent="0" algn="just">
              <a:buSzPts val="4800"/>
              <a:buNone/>
            </a:pPr>
            <a:r>
              <a:rPr lang="es-CL" sz="3000" dirty="0">
                <a:latin typeface="Consolas" panose="020B0609020204030204" pitchFamily="49" charset="0"/>
                <a:cs typeface="Consolas" panose="020B0609020204030204" pitchFamily="49" charset="0"/>
              </a:rPr>
              <a:t>En las casillas correspondientes, para luego presionar el botón “</a:t>
            </a:r>
            <a:r>
              <a:rPr lang="es-CL" sz="3000" dirty="0" err="1">
                <a:latin typeface="Consolas" panose="020B0609020204030204" pitchFamily="49" charset="0"/>
                <a:cs typeface="Consolas" panose="020B0609020204030204" pitchFamily="49" charset="0"/>
              </a:rPr>
              <a:t>Create</a:t>
            </a:r>
            <a:r>
              <a:rPr lang="es-CL" sz="3000" dirty="0">
                <a:latin typeface="Consolas" panose="020B0609020204030204" pitchFamily="49" charset="0"/>
                <a:cs typeface="Consolas" panose="020B0609020204030204" pitchFamily="49" charset="0"/>
              </a:rPr>
              <a:t> </a:t>
            </a:r>
            <a:r>
              <a:rPr lang="es-CL" sz="3000" dirty="0" err="1">
                <a:latin typeface="Consolas" panose="020B0609020204030204" pitchFamily="49" charset="0"/>
                <a:cs typeface="Consolas" panose="020B0609020204030204" pitchFamily="49" charset="0"/>
              </a:rPr>
              <a:t>Account</a:t>
            </a:r>
            <a:r>
              <a:rPr lang="es-CL" sz="3000" dirty="0">
                <a:latin typeface="Consolas" panose="020B0609020204030204" pitchFamily="49" charset="0"/>
                <a:cs typeface="Consolas" panose="020B0609020204030204" pitchFamily="49" charset="0"/>
              </a:rPr>
              <a:t>”.</a:t>
            </a:r>
            <a:endParaRPr lang="es-MX" sz="3000" dirty="0">
              <a:latin typeface="Consolas" panose="020B0609020204030204" pitchFamily="49" charset="0"/>
              <a:cs typeface="Consolas" panose="020B0609020204030204" pitchFamily="49" charset="0"/>
            </a:endParaRPr>
          </a:p>
        </p:txBody>
      </p:sp>
      <p:pic>
        <p:nvPicPr>
          <p:cNvPr id="13" name="image2.png">
            <a:extLst>
              <a:ext uri="{FF2B5EF4-FFF2-40B4-BE49-F238E27FC236}">
                <a16:creationId xmlns:a16="http://schemas.microsoft.com/office/drawing/2014/main" id="{5479F6F2-66D1-75CE-3859-85F2A5F5A569}"/>
              </a:ext>
            </a:extLst>
          </p:cNvPr>
          <p:cNvPicPr/>
          <p:nvPr/>
        </p:nvPicPr>
        <p:blipFill>
          <a:blip r:embed="rId10"/>
          <a:srcRect/>
          <a:stretch>
            <a:fillRect/>
          </a:stretch>
        </p:blipFill>
        <p:spPr>
          <a:xfrm>
            <a:off x="5315902" y="4773053"/>
            <a:ext cx="6284595" cy="4918785"/>
          </a:xfrm>
          <a:prstGeom prst="rect">
            <a:avLst/>
          </a:prstGeom>
          <a:ln/>
        </p:spPr>
      </p:pic>
    </p:spTree>
    <p:extLst>
      <p:ext uri="{BB962C8B-B14F-4D97-AF65-F5344CB8AC3E}">
        <p14:creationId xmlns:p14="http://schemas.microsoft.com/office/powerpoint/2010/main" val="3329549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3"/>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6"/>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7"/>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_tradnl"/>
          </a:p>
        </p:txBody>
      </p:sp>
      <p:sp>
        <p:nvSpPr>
          <p:cNvPr id="12" name="TextBox 12"/>
          <p:cNvSpPr txBox="1"/>
          <p:nvPr/>
        </p:nvSpPr>
        <p:spPr>
          <a:xfrm>
            <a:off x="381000" y="622989"/>
            <a:ext cx="15273071" cy="666849"/>
          </a:xfrm>
          <a:prstGeom prst="rect">
            <a:avLst/>
          </a:prstGeom>
        </p:spPr>
        <p:txBody>
          <a:bodyPr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A.- Crear cuenta en GitHub</a:t>
            </a:r>
          </a:p>
        </p:txBody>
      </p:sp>
      <p:pic>
        <p:nvPicPr>
          <p:cNvPr id="10" name="image5.png">
            <a:extLst>
              <a:ext uri="{FF2B5EF4-FFF2-40B4-BE49-F238E27FC236}">
                <a16:creationId xmlns:a16="http://schemas.microsoft.com/office/drawing/2014/main" id="{9A2CA308-4E40-46EE-583D-FABC2709432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32775" y="2147232"/>
            <a:ext cx="9886563" cy="299626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
            <a:extLst>
              <a:ext uri="{FF2B5EF4-FFF2-40B4-BE49-F238E27FC236}">
                <a16:creationId xmlns:a16="http://schemas.microsoft.com/office/drawing/2014/main" id="{F7CF4FA8-C12E-09A4-5E95-D61128F17210}"/>
              </a:ext>
            </a:extLst>
          </p:cNvPr>
          <p:cNvSpPr>
            <a:spLocks noChangeArrowheads="1"/>
          </p:cNvSpPr>
          <p:nvPr/>
        </p:nvSpPr>
        <p:spPr bwMode="auto">
          <a:xfrm>
            <a:off x="1035483" y="2045714"/>
            <a:ext cx="6997292"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CL" altLang="en-US" sz="3000" b="0" i="0" u="none" strike="noStrike" cap="none" normalizeH="0" baseline="0" dirty="0">
                <a:ln>
                  <a:noFill/>
                </a:ln>
                <a:effectLst/>
                <a:latin typeface="Consolas" panose="020B0609020204030204" pitchFamily="49" charset="0"/>
                <a:ea typeface="Arial" panose="020B0604020202020204" pitchFamily="34" charset="0"/>
                <a:cs typeface="Consolas" panose="020B0609020204030204" pitchFamily="49" charset="0"/>
              </a:rPr>
              <a:t>4. Una vez completado el formulario, recibirás un código de 6 dígitos a su correo institucional de DuocUC, este código deberá ingresarlo en el sitio de GitHub para verificar su cuenta.</a:t>
            </a:r>
            <a:endParaRPr kumimoji="0" lang="en-US" altLang="en-US" sz="3000" b="0" i="0" u="none" strike="noStrike" cap="none" normalizeH="0" baseline="0" dirty="0">
              <a:ln>
                <a:noFill/>
              </a:ln>
              <a:effectLst/>
              <a:latin typeface="Consolas" panose="020B0609020204030204" pitchFamily="49" charset="0"/>
              <a:cs typeface="Consolas" panose="020B0609020204030204" pitchFamily="49" charset="0"/>
            </a:endParaRPr>
          </a:p>
        </p:txBody>
      </p:sp>
      <p:sp>
        <p:nvSpPr>
          <p:cNvPr id="13" name="Rectángulo 12">
            <a:extLst>
              <a:ext uri="{FF2B5EF4-FFF2-40B4-BE49-F238E27FC236}">
                <a16:creationId xmlns:a16="http://schemas.microsoft.com/office/drawing/2014/main" id="{34F0BBC5-81F9-981D-A5E4-A6916BEFADFC}"/>
              </a:ext>
            </a:extLst>
          </p:cNvPr>
          <p:cNvSpPr/>
          <p:nvPr/>
        </p:nvSpPr>
        <p:spPr>
          <a:xfrm>
            <a:off x="1035483" y="5551141"/>
            <a:ext cx="7194117" cy="2400657"/>
          </a:xfrm>
          <a:prstGeom prst="rect">
            <a:avLst/>
          </a:prstGeom>
        </p:spPr>
        <p:txBody>
          <a:bodyPr wrap="square">
            <a:spAutoFit/>
          </a:bodyPr>
          <a:lstStyle/>
          <a:p>
            <a:pPr algn="just"/>
            <a:r>
              <a:rPr lang="es-CL" sz="3000" dirty="0">
                <a:latin typeface="Consolas" panose="020B0609020204030204" pitchFamily="49" charset="0"/>
                <a:ea typeface="Arial" panose="020B0604020202020204" pitchFamily="34" charset="0"/>
                <a:cs typeface="Consolas" panose="020B0609020204030204" pitchFamily="49" charset="0"/>
              </a:rPr>
              <a:t>5. Una vez realizados todos estos pasos, aparecerá la siguiente imagen en pantalla, indicando que GitHub está listo para funcionar y ser utilizado.</a:t>
            </a:r>
            <a:endParaRPr lang="en-US" sz="3000" dirty="0">
              <a:latin typeface="Consolas" panose="020B0609020204030204" pitchFamily="49" charset="0"/>
              <a:cs typeface="Consolas" panose="020B0609020204030204" pitchFamily="49" charset="0"/>
            </a:endParaRPr>
          </a:p>
        </p:txBody>
      </p:sp>
      <p:pic>
        <p:nvPicPr>
          <p:cNvPr id="14" name="image4.png">
            <a:extLst>
              <a:ext uri="{FF2B5EF4-FFF2-40B4-BE49-F238E27FC236}">
                <a16:creationId xmlns:a16="http://schemas.microsoft.com/office/drawing/2014/main" id="{CCE0619B-D9B5-0C21-8AF3-DC903BD1A4D4}"/>
              </a:ext>
            </a:extLst>
          </p:cNvPr>
          <p:cNvPicPr/>
          <p:nvPr/>
        </p:nvPicPr>
        <p:blipFill>
          <a:blip r:embed="rId11"/>
          <a:srcRect/>
          <a:stretch>
            <a:fillRect/>
          </a:stretch>
        </p:blipFill>
        <p:spPr>
          <a:xfrm>
            <a:off x="9525000" y="5281252"/>
            <a:ext cx="5791200" cy="3323987"/>
          </a:xfrm>
          <a:prstGeom prst="rect">
            <a:avLst/>
          </a:prstGeom>
          <a:ln/>
        </p:spPr>
      </p:pic>
    </p:spTree>
    <p:extLst>
      <p:ext uri="{BB962C8B-B14F-4D97-AF65-F5344CB8AC3E}">
        <p14:creationId xmlns:p14="http://schemas.microsoft.com/office/powerpoint/2010/main" val="3903053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3"/>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6"/>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7"/>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_tradnl"/>
          </a:p>
        </p:txBody>
      </p:sp>
      <p:sp>
        <p:nvSpPr>
          <p:cNvPr id="12" name="TextBox 12"/>
          <p:cNvSpPr txBox="1"/>
          <p:nvPr/>
        </p:nvSpPr>
        <p:spPr>
          <a:xfrm>
            <a:off x="381000" y="622989"/>
            <a:ext cx="15273071" cy="666849"/>
          </a:xfrm>
          <a:prstGeom prst="rect">
            <a:avLst/>
          </a:prstGeom>
        </p:spPr>
        <p:txBody>
          <a:bodyPr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B.- Crear un Proyecto</a:t>
            </a:r>
          </a:p>
        </p:txBody>
      </p:sp>
      <p:sp>
        <p:nvSpPr>
          <p:cNvPr id="13" name="Rectángulo 12">
            <a:extLst>
              <a:ext uri="{FF2B5EF4-FFF2-40B4-BE49-F238E27FC236}">
                <a16:creationId xmlns:a16="http://schemas.microsoft.com/office/drawing/2014/main" id="{449F884E-A98A-D12E-4249-A30F6CCBA4E1}"/>
              </a:ext>
            </a:extLst>
          </p:cNvPr>
          <p:cNvSpPr/>
          <p:nvPr/>
        </p:nvSpPr>
        <p:spPr>
          <a:xfrm>
            <a:off x="1651879" y="2365151"/>
            <a:ext cx="14817743" cy="584775"/>
          </a:xfrm>
          <a:prstGeom prst="rect">
            <a:avLst/>
          </a:prstGeom>
        </p:spPr>
        <p:txBody>
          <a:bodyPr wrap="square">
            <a:spAutoFit/>
          </a:bodyPr>
          <a:lstStyle/>
          <a:p>
            <a:r>
              <a:rPr lang="es-CL" sz="3200" b="1" dirty="0">
                <a:latin typeface="Consolas" panose="020B0609020204030204" pitchFamily="49" charset="0"/>
                <a:ea typeface="Arial"/>
                <a:cs typeface="Consolas" panose="020B0609020204030204" pitchFamily="49" charset="0"/>
                <a:sym typeface="Arial"/>
              </a:rPr>
              <a:t>1. </a:t>
            </a:r>
            <a:r>
              <a:rPr lang="es-CL" sz="3200" dirty="0">
                <a:latin typeface="Consolas" panose="020B0609020204030204" pitchFamily="49" charset="0"/>
                <a:ea typeface="Arial"/>
                <a:cs typeface="Consolas" panose="020B0609020204030204" pitchFamily="49" charset="0"/>
                <a:sym typeface="Arial"/>
              </a:rPr>
              <a:t>Presionar en botón “</a:t>
            </a:r>
            <a:r>
              <a:rPr lang="es-CL" sz="3200" b="1" dirty="0">
                <a:latin typeface="Consolas" panose="020B0609020204030204" pitchFamily="49" charset="0"/>
                <a:ea typeface="Arial"/>
                <a:cs typeface="Consolas" panose="020B0609020204030204" pitchFamily="49" charset="0"/>
                <a:sym typeface="Arial"/>
              </a:rPr>
              <a:t>New</a:t>
            </a:r>
            <a:r>
              <a:rPr lang="es-CL" sz="3200" dirty="0">
                <a:latin typeface="Consolas" panose="020B0609020204030204" pitchFamily="49" charset="0"/>
                <a:ea typeface="Arial"/>
                <a:cs typeface="Consolas" panose="020B0609020204030204" pitchFamily="49" charset="0"/>
                <a:sym typeface="Arial"/>
              </a:rPr>
              <a:t>” para crear un nuevo proyecto.</a:t>
            </a:r>
            <a:endParaRPr lang="es-CL" sz="1400" dirty="0">
              <a:latin typeface="Consolas" panose="020B0609020204030204" pitchFamily="49" charset="0"/>
              <a:ea typeface="Arial"/>
              <a:cs typeface="Consolas" panose="020B0609020204030204" pitchFamily="49" charset="0"/>
              <a:sym typeface="Arial"/>
            </a:endParaRPr>
          </a:p>
        </p:txBody>
      </p:sp>
      <p:pic>
        <p:nvPicPr>
          <p:cNvPr id="14" name="Google Shape;115;p24">
            <a:extLst>
              <a:ext uri="{FF2B5EF4-FFF2-40B4-BE49-F238E27FC236}">
                <a16:creationId xmlns:a16="http://schemas.microsoft.com/office/drawing/2014/main" id="{B572BEFE-922C-5BEF-3ECF-9CFD6CBF66AC}"/>
              </a:ext>
            </a:extLst>
          </p:cNvPr>
          <p:cNvPicPr preferRelativeResize="0"/>
          <p:nvPr/>
        </p:nvPicPr>
        <p:blipFill rotWithShape="1">
          <a:blip r:embed="rId10">
            <a:alphaModFix/>
          </a:blip>
          <a:srcRect/>
          <a:stretch/>
        </p:blipFill>
        <p:spPr>
          <a:xfrm>
            <a:off x="3805046" y="3197219"/>
            <a:ext cx="10511408" cy="4724630"/>
          </a:xfrm>
          <a:prstGeom prst="rect">
            <a:avLst/>
          </a:prstGeom>
          <a:noFill/>
          <a:ln>
            <a:noFill/>
          </a:ln>
        </p:spPr>
      </p:pic>
    </p:spTree>
    <p:extLst>
      <p:ext uri="{BB962C8B-B14F-4D97-AF65-F5344CB8AC3E}">
        <p14:creationId xmlns:p14="http://schemas.microsoft.com/office/powerpoint/2010/main" val="1802250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3"/>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6"/>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7"/>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_tradnl"/>
          </a:p>
        </p:txBody>
      </p:sp>
      <p:sp>
        <p:nvSpPr>
          <p:cNvPr id="12" name="TextBox 12"/>
          <p:cNvSpPr txBox="1"/>
          <p:nvPr/>
        </p:nvSpPr>
        <p:spPr>
          <a:xfrm>
            <a:off x="381000" y="622989"/>
            <a:ext cx="15273071" cy="666849"/>
          </a:xfrm>
          <a:prstGeom prst="rect">
            <a:avLst/>
          </a:prstGeom>
        </p:spPr>
        <p:txBody>
          <a:bodyPr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B.- Crear un Proyecto</a:t>
            </a:r>
          </a:p>
        </p:txBody>
      </p:sp>
      <p:pic>
        <p:nvPicPr>
          <p:cNvPr id="10" name="Google Shape;122;p25">
            <a:extLst>
              <a:ext uri="{FF2B5EF4-FFF2-40B4-BE49-F238E27FC236}">
                <a16:creationId xmlns:a16="http://schemas.microsoft.com/office/drawing/2014/main" id="{D96D63B2-B9A0-CF71-ECF3-C3587A3AA285}"/>
              </a:ext>
            </a:extLst>
          </p:cNvPr>
          <p:cNvPicPr preferRelativeResize="0"/>
          <p:nvPr/>
        </p:nvPicPr>
        <p:blipFill rotWithShape="1">
          <a:blip r:embed="rId10">
            <a:alphaModFix/>
          </a:blip>
          <a:srcRect/>
          <a:stretch/>
        </p:blipFill>
        <p:spPr>
          <a:xfrm>
            <a:off x="9144000" y="1866112"/>
            <a:ext cx="8448978" cy="6367822"/>
          </a:xfrm>
          <a:prstGeom prst="rect">
            <a:avLst/>
          </a:prstGeom>
          <a:noFill/>
          <a:ln>
            <a:noFill/>
          </a:ln>
        </p:spPr>
      </p:pic>
      <p:sp>
        <p:nvSpPr>
          <p:cNvPr id="15" name="CuadroTexto 14">
            <a:extLst>
              <a:ext uri="{FF2B5EF4-FFF2-40B4-BE49-F238E27FC236}">
                <a16:creationId xmlns:a16="http://schemas.microsoft.com/office/drawing/2014/main" id="{3D5AA223-DAA5-9A42-AE9C-B2F3D54248B5}"/>
              </a:ext>
            </a:extLst>
          </p:cNvPr>
          <p:cNvSpPr txBox="1"/>
          <p:nvPr/>
        </p:nvSpPr>
        <p:spPr>
          <a:xfrm>
            <a:off x="533400" y="1595078"/>
            <a:ext cx="8610600" cy="7478970"/>
          </a:xfrm>
          <a:prstGeom prst="rect">
            <a:avLst/>
          </a:prstGeom>
          <a:noFill/>
        </p:spPr>
        <p:txBody>
          <a:bodyPr wrap="square">
            <a:spAutoFit/>
          </a:bodyPr>
          <a:lstStyle/>
          <a:p>
            <a:pPr algn="just"/>
            <a:r>
              <a:rPr lang="es-CL" sz="3000" b="1" dirty="0">
                <a:latin typeface="Consolas" panose="020B0609020204030204" pitchFamily="49" charset="0"/>
                <a:ea typeface="Arial"/>
                <a:cs typeface="Consolas" panose="020B0609020204030204" pitchFamily="49" charset="0"/>
                <a:sym typeface="Arial"/>
              </a:rPr>
              <a:t>2</a:t>
            </a:r>
            <a:r>
              <a:rPr lang="es-CL" sz="3000" dirty="0">
                <a:latin typeface="Consolas" panose="020B0609020204030204" pitchFamily="49" charset="0"/>
                <a:ea typeface="Arial"/>
                <a:cs typeface="Consolas" panose="020B0609020204030204" pitchFamily="49" charset="0"/>
                <a:sym typeface="Arial"/>
              </a:rPr>
              <a:t>. En “</a:t>
            </a:r>
            <a:r>
              <a:rPr lang="es-CL" sz="3000" b="1" dirty="0" err="1">
                <a:latin typeface="Consolas" panose="020B0609020204030204" pitchFamily="49" charset="0"/>
                <a:ea typeface="Arial"/>
                <a:cs typeface="Consolas" panose="020B0609020204030204" pitchFamily="49" charset="0"/>
                <a:sym typeface="Arial"/>
              </a:rPr>
              <a:t>Repository</a:t>
            </a:r>
            <a:r>
              <a:rPr lang="es-CL" sz="3000" b="1" dirty="0">
                <a:latin typeface="Consolas" panose="020B0609020204030204" pitchFamily="49" charset="0"/>
                <a:ea typeface="Arial"/>
                <a:cs typeface="Consolas" panose="020B0609020204030204" pitchFamily="49" charset="0"/>
                <a:sym typeface="Arial"/>
              </a:rPr>
              <a:t> </a:t>
            </a:r>
            <a:r>
              <a:rPr lang="es-CL" sz="3000" b="1" dirty="0" err="1">
                <a:latin typeface="Consolas" panose="020B0609020204030204" pitchFamily="49" charset="0"/>
                <a:ea typeface="Arial"/>
                <a:cs typeface="Consolas" panose="020B0609020204030204" pitchFamily="49" charset="0"/>
                <a:sym typeface="Arial"/>
              </a:rPr>
              <a:t>name</a:t>
            </a:r>
            <a:r>
              <a:rPr lang="es-CL" sz="3000" dirty="0">
                <a:latin typeface="Consolas" panose="020B0609020204030204" pitchFamily="49" charset="0"/>
                <a:ea typeface="Arial"/>
                <a:cs typeface="Consolas" panose="020B0609020204030204" pitchFamily="49" charset="0"/>
                <a:sym typeface="Arial"/>
              </a:rPr>
              <a:t>”, incluir el nombre del proyecto. “</a:t>
            </a:r>
            <a:r>
              <a:rPr lang="es-CL" sz="3000" b="1" dirty="0" err="1">
                <a:latin typeface="Consolas" panose="020B0609020204030204" pitchFamily="49" charset="0"/>
                <a:ea typeface="Arial"/>
                <a:cs typeface="Consolas" panose="020B0609020204030204" pitchFamily="49" charset="0"/>
                <a:sym typeface="Arial"/>
              </a:rPr>
              <a:t>Owner</a:t>
            </a:r>
            <a:r>
              <a:rPr lang="es-CL" sz="3000" dirty="0">
                <a:latin typeface="Consolas" panose="020B0609020204030204" pitchFamily="49" charset="0"/>
                <a:ea typeface="Arial"/>
                <a:cs typeface="Consolas" panose="020B0609020204030204" pitchFamily="49" charset="0"/>
                <a:sym typeface="Arial"/>
              </a:rPr>
              <a:t>”, es el propietario del proyecto.</a:t>
            </a:r>
            <a:endParaRPr lang="es-CL" sz="3000" dirty="0">
              <a:latin typeface="Consolas" panose="020B0609020204030204" pitchFamily="49" charset="0"/>
              <a:cs typeface="Consolas" panose="020B0609020204030204" pitchFamily="49" charset="0"/>
            </a:endParaRPr>
          </a:p>
          <a:p>
            <a:pPr algn="just"/>
            <a:endParaRPr lang="es-CL" sz="3000" dirty="0">
              <a:latin typeface="Consolas" panose="020B0609020204030204" pitchFamily="49" charset="0"/>
              <a:ea typeface="Arial"/>
              <a:cs typeface="Consolas" panose="020B0609020204030204" pitchFamily="49" charset="0"/>
              <a:sym typeface="Arial"/>
            </a:endParaRPr>
          </a:p>
          <a:p>
            <a:pPr algn="just"/>
            <a:r>
              <a:rPr lang="es-CL" sz="3000" b="1" dirty="0">
                <a:latin typeface="Consolas" panose="020B0609020204030204" pitchFamily="49" charset="0"/>
                <a:ea typeface="Arial"/>
                <a:cs typeface="Consolas" panose="020B0609020204030204" pitchFamily="49" charset="0"/>
                <a:sym typeface="Arial"/>
              </a:rPr>
              <a:t>3. </a:t>
            </a:r>
            <a:r>
              <a:rPr lang="es-CL" sz="3000" dirty="0">
                <a:latin typeface="Consolas" panose="020B0609020204030204" pitchFamily="49" charset="0"/>
                <a:ea typeface="Arial"/>
                <a:cs typeface="Consolas" panose="020B0609020204030204" pitchFamily="49" charset="0"/>
                <a:sym typeface="Arial"/>
              </a:rPr>
              <a:t>Puede incluir alguna descripción del proyecto.</a:t>
            </a:r>
            <a:endParaRPr lang="es-CL" sz="3000" dirty="0">
              <a:latin typeface="Consolas" panose="020B0609020204030204" pitchFamily="49" charset="0"/>
              <a:cs typeface="Consolas" panose="020B0609020204030204" pitchFamily="49" charset="0"/>
            </a:endParaRPr>
          </a:p>
          <a:p>
            <a:pPr algn="just"/>
            <a:endParaRPr lang="es-CL" sz="3000" dirty="0">
              <a:latin typeface="Consolas" panose="020B0609020204030204" pitchFamily="49" charset="0"/>
              <a:ea typeface="Arial"/>
              <a:cs typeface="Consolas" panose="020B0609020204030204" pitchFamily="49" charset="0"/>
              <a:sym typeface="Arial"/>
            </a:endParaRPr>
          </a:p>
          <a:p>
            <a:pPr algn="just"/>
            <a:r>
              <a:rPr lang="es-CL" sz="3000" b="1" dirty="0">
                <a:latin typeface="Consolas" panose="020B0609020204030204" pitchFamily="49" charset="0"/>
                <a:ea typeface="Arial"/>
                <a:cs typeface="Consolas" panose="020B0609020204030204" pitchFamily="49" charset="0"/>
                <a:sym typeface="Arial"/>
              </a:rPr>
              <a:t>4. </a:t>
            </a:r>
            <a:r>
              <a:rPr lang="es-CL" sz="3000" dirty="0">
                <a:latin typeface="Consolas" panose="020B0609020204030204" pitchFamily="49" charset="0"/>
                <a:ea typeface="Arial"/>
                <a:cs typeface="Consolas" panose="020B0609020204030204" pitchFamily="49" charset="0"/>
                <a:sym typeface="Arial"/>
              </a:rPr>
              <a:t>Seleccione entre </a:t>
            </a:r>
            <a:r>
              <a:rPr lang="es-CL" sz="3000" dirty="0" err="1">
                <a:latin typeface="Consolas" panose="020B0609020204030204" pitchFamily="49" charset="0"/>
                <a:ea typeface="Arial"/>
                <a:cs typeface="Consolas" panose="020B0609020204030204" pitchFamily="49" charset="0"/>
                <a:sym typeface="Arial"/>
              </a:rPr>
              <a:t>Public</a:t>
            </a:r>
            <a:r>
              <a:rPr lang="es-CL" sz="3000" dirty="0">
                <a:latin typeface="Consolas" panose="020B0609020204030204" pitchFamily="49" charset="0"/>
                <a:ea typeface="Arial"/>
                <a:cs typeface="Consolas" panose="020B0609020204030204" pitchFamily="49" charset="0"/>
                <a:sym typeface="Arial"/>
              </a:rPr>
              <a:t> (visible para todos) o </a:t>
            </a:r>
            <a:r>
              <a:rPr lang="es-CL" sz="3000" dirty="0" err="1">
                <a:latin typeface="Consolas" panose="020B0609020204030204" pitchFamily="49" charset="0"/>
                <a:ea typeface="Arial"/>
                <a:cs typeface="Consolas" panose="020B0609020204030204" pitchFamily="49" charset="0"/>
                <a:sym typeface="Arial"/>
              </a:rPr>
              <a:t>Private</a:t>
            </a:r>
            <a:r>
              <a:rPr lang="es-CL" sz="3000" dirty="0">
                <a:latin typeface="Consolas" panose="020B0609020204030204" pitchFamily="49" charset="0"/>
                <a:ea typeface="Arial"/>
                <a:cs typeface="Consolas" panose="020B0609020204030204" pitchFamily="49" charset="0"/>
                <a:sym typeface="Arial"/>
              </a:rPr>
              <a:t> (sólo usted tiene acceso y las personas a las cuales invite a colaborar).</a:t>
            </a:r>
            <a:endParaRPr lang="es-CL" sz="3000" dirty="0">
              <a:latin typeface="Consolas" panose="020B0609020204030204" pitchFamily="49" charset="0"/>
              <a:cs typeface="Consolas" panose="020B0609020204030204" pitchFamily="49" charset="0"/>
            </a:endParaRPr>
          </a:p>
          <a:p>
            <a:pPr algn="just"/>
            <a:endParaRPr lang="es-CL" sz="3000" dirty="0">
              <a:latin typeface="Consolas" panose="020B0609020204030204" pitchFamily="49" charset="0"/>
              <a:ea typeface="Arial"/>
              <a:cs typeface="Consolas" panose="020B0609020204030204" pitchFamily="49" charset="0"/>
              <a:sym typeface="Arial"/>
            </a:endParaRPr>
          </a:p>
          <a:p>
            <a:pPr algn="just"/>
            <a:r>
              <a:rPr lang="es-CL" sz="3000" b="1" dirty="0">
                <a:latin typeface="Consolas" panose="020B0609020204030204" pitchFamily="49" charset="0"/>
                <a:ea typeface="Arial"/>
                <a:cs typeface="Consolas" panose="020B0609020204030204" pitchFamily="49" charset="0"/>
                <a:sym typeface="Arial"/>
              </a:rPr>
              <a:t>5. </a:t>
            </a:r>
            <a:r>
              <a:rPr lang="es-CL" sz="3000" dirty="0">
                <a:latin typeface="Consolas" panose="020B0609020204030204" pitchFamily="49" charset="0"/>
                <a:ea typeface="Arial"/>
                <a:cs typeface="Consolas" panose="020B0609020204030204" pitchFamily="49" charset="0"/>
                <a:sym typeface="Arial"/>
              </a:rPr>
              <a:t>Seleccionar</a:t>
            </a:r>
            <a:r>
              <a:rPr lang="es-CL" sz="3000" b="1" dirty="0">
                <a:latin typeface="Consolas" panose="020B0609020204030204" pitchFamily="49" charset="0"/>
                <a:ea typeface="Arial"/>
                <a:cs typeface="Consolas" panose="020B0609020204030204" pitchFamily="49" charset="0"/>
                <a:sym typeface="Arial"/>
              </a:rPr>
              <a:t> el </a:t>
            </a:r>
            <a:r>
              <a:rPr lang="es-CL" sz="3000" dirty="0">
                <a:latin typeface="Consolas" panose="020B0609020204030204" pitchFamily="49" charset="0"/>
                <a:ea typeface="Arial"/>
                <a:cs typeface="Consolas" panose="020B0609020204030204" pitchFamily="49" charset="0"/>
                <a:sym typeface="Arial"/>
              </a:rPr>
              <a:t>tipo de licencia. </a:t>
            </a:r>
            <a:endParaRPr lang="es-CL" sz="3000" dirty="0">
              <a:latin typeface="Consolas" panose="020B0609020204030204" pitchFamily="49" charset="0"/>
              <a:cs typeface="Consolas" panose="020B0609020204030204" pitchFamily="49" charset="0"/>
            </a:endParaRPr>
          </a:p>
          <a:p>
            <a:pPr algn="just"/>
            <a:endParaRPr lang="es-CL" sz="3000" dirty="0">
              <a:latin typeface="Consolas" panose="020B0609020204030204" pitchFamily="49" charset="0"/>
              <a:ea typeface="Arial"/>
              <a:cs typeface="Consolas" panose="020B0609020204030204" pitchFamily="49" charset="0"/>
              <a:sym typeface="Arial"/>
            </a:endParaRPr>
          </a:p>
          <a:p>
            <a:pPr algn="just"/>
            <a:r>
              <a:rPr lang="es-CL" sz="3000" b="1" dirty="0">
                <a:latin typeface="Consolas" panose="020B0609020204030204" pitchFamily="49" charset="0"/>
                <a:ea typeface="Arial"/>
                <a:cs typeface="Consolas" panose="020B0609020204030204" pitchFamily="49" charset="0"/>
                <a:sym typeface="Arial"/>
              </a:rPr>
              <a:t>6. </a:t>
            </a:r>
            <a:r>
              <a:rPr lang="es-CL" sz="3000" dirty="0">
                <a:latin typeface="Consolas" panose="020B0609020204030204" pitchFamily="49" charset="0"/>
                <a:ea typeface="Arial"/>
                <a:cs typeface="Consolas" panose="020B0609020204030204" pitchFamily="49" charset="0"/>
                <a:sym typeface="Arial"/>
              </a:rPr>
              <a:t>“</a:t>
            </a:r>
            <a:r>
              <a:rPr lang="es-CL" sz="3000" b="1" dirty="0" err="1">
                <a:latin typeface="Consolas" panose="020B0609020204030204" pitchFamily="49" charset="0"/>
                <a:ea typeface="Arial"/>
                <a:cs typeface="Consolas" panose="020B0609020204030204" pitchFamily="49" charset="0"/>
                <a:sym typeface="Arial"/>
              </a:rPr>
              <a:t>Create</a:t>
            </a:r>
            <a:r>
              <a:rPr lang="es-CL" sz="3000" b="1" dirty="0">
                <a:latin typeface="Consolas" panose="020B0609020204030204" pitchFamily="49" charset="0"/>
                <a:ea typeface="Arial"/>
                <a:cs typeface="Consolas" panose="020B0609020204030204" pitchFamily="49" charset="0"/>
                <a:sym typeface="Arial"/>
              </a:rPr>
              <a:t> </a:t>
            </a:r>
            <a:r>
              <a:rPr lang="es-CL" sz="3000" b="1" dirty="0" err="1">
                <a:latin typeface="Consolas" panose="020B0609020204030204" pitchFamily="49" charset="0"/>
                <a:ea typeface="Arial"/>
                <a:cs typeface="Consolas" panose="020B0609020204030204" pitchFamily="49" charset="0"/>
                <a:sym typeface="Arial"/>
              </a:rPr>
              <a:t>Repository</a:t>
            </a:r>
            <a:r>
              <a:rPr lang="es-CL" sz="3000" b="1" dirty="0">
                <a:latin typeface="Consolas" panose="020B0609020204030204" pitchFamily="49" charset="0"/>
                <a:ea typeface="Arial"/>
                <a:cs typeface="Consolas" panose="020B0609020204030204" pitchFamily="49" charset="0"/>
                <a:sym typeface="Arial"/>
              </a:rPr>
              <a:t>, </a:t>
            </a:r>
            <a:r>
              <a:rPr lang="es-CL" sz="3000" dirty="0">
                <a:latin typeface="Consolas" panose="020B0609020204030204" pitchFamily="49" charset="0"/>
                <a:ea typeface="Arial"/>
                <a:cs typeface="Consolas" panose="020B0609020204030204" pitchFamily="49" charset="0"/>
                <a:sym typeface="Arial"/>
              </a:rPr>
              <a:t>crea el repositorio presionando en el botón.</a:t>
            </a:r>
          </a:p>
        </p:txBody>
      </p:sp>
    </p:spTree>
    <p:extLst>
      <p:ext uri="{BB962C8B-B14F-4D97-AF65-F5344CB8AC3E}">
        <p14:creationId xmlns:p14="http://schemas.microsoft.com/office/powerpoint/2010/main" val="3713088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3"/>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6"/>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7"/>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_tradnl"/>
          </a:p>
        </p:txBody>
      </p:sp>
      <p:sp>
        <p:nvSpPr>
          <p:cNvPr id="12" name="TextBox 12"/>
          <p:cNvSpPr txBox="1"/>
          <p:nvPr/>
        </p:nvSpPr>
        <p:spPr>
          <a:xfrm>
            <a:off x="381000" y="622989"/>
            <a:ext cx="15273071" cy="666849"/>
          </a:xfrm>
          <a:prstGeom prst="rect">
            <a:avLst/>
          </a:prstGeom>
        </p:spPr>
        <p:txBody>
          <a:bodyPr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B.- Crear un Proyecto</a:t>
            </a:r>
          </a:p>
        </p:txBody>
      </p:sp>
      <p:pic>
        <p:nvPicPr>
          <p:cNvPr id="10" name="Google Shape;131;p26">
            <a:extLst>
              <a:ext uri="{FF2B5EF4-FFF2-40B4-BE49-F238E27FC236}">
                <a16:creationId xmlns:a16="http://schemas.microsoft.com/office/drawing/2014/main" id="{97A03C47-0D77-6B0E-6D23-05B6526ED057}"/>
              </a:ext>
            </a:extLst>
          </p:cNvPr>
          <p:cNvPicPr preferRelativeResize="0"/>
          <p:nvPr/>
        </p:nvPicPr>
        <p:blipFill rotWithShape="1">
          <a:blip r:embed="rId10">
            <a:alphaModFix/>
          </a:blip>
          <a:srcRect/>
          <a:stretch/>
        </p:blipFill>
        <p:spPr>
          <a:xfrm>
            <a:off x="3200400" y="3238500"/>
            <a:ext cx="11107389" cy="4953000"/>
          </a:xfrm>
          <a:prstGeom prst="rect">
            <a:avLst/>
          </a:prstGeom>
          <a:noFill/>
          <a:ln>
            <a:noFill/>
          </a:ln>
        </p:spPr>
      </p:pic>
      <p:sp>
        <p:nvSpPr>
          <p:cNvPr id="11" name="Google Shape;127;p26">
            <a:extLst>
              <a:ext uri="{FF2B5EF4-FFF2-40B4-BE49-F238E27FC236}">
                <a16:creationId xmlns:a16="http://schemas.microsoft.com/office/drawing/2014/main" id="{3E06F0BC-264D-EE41-C086-062F578DFBFD}"/>
              </a:ext>
            </a:extLst>
          </p:cNvPr>
          <p:cNvSpPr txBox="1"/>
          <p:nvPr/>
        </p:nvSpPr>
        <p:spPr>
          <a:xfrm>
            <a:off x="1541134" y="1858088"/>
            <a:ext cx="14425919" cy="979297"/>
          </a:xfrm>
          <a:prstGeom prst="rect">
            <a:avLst/>
          </a:prstGeom>
          <a:noFill/>
          <a:ln>
            <a:noFill/>
          </a:ln>
        </p:spPr>
        <p:txBody>
          <a:bodyPr spcFirstLastPara="1" wrap="square" lIns="55440" tIns="27713" rIns="55440" bIns="27713" anchor="t" anchorCtr="0">
            <a:spAutoFit/>
          </a:bodyPr>
          <a:lstStyle/>
          <a:p>
            <a:r>
              <a:rPr lang="es-CL" sz="3000" b="1" dirty="0">
                <a:latin typeface="Consolas" panose="020B0609020204030204" pitchFamily="49" charset="0"/>
                <a:ea typeface="Arial"/>
                <a:cs typeface="Consolas" panose="020B0609020204030204" pitchFamily="49" charset="0"/>
                <a:sym typeface="Arial"/>
              </a:rPr>
              <a:t>7. </a:t>
            </a:r>
            <a:r>
              <a:rPr lang="es-CL" sz="3000" dirty="0">
                <a:latin typeface="Consolas" panose="020B0609020204030204" pitchFamily="49" charset="0"/>
                <a:ea typeface="Arial"/>
                <a:cs typeface="Consolas" panose="020B0609020204030204" pitchFamily="49" charset="0"/>
                <a:sym typeface="Arial"/>
              </a:rPr>
              <a:t>Una vez creado el proyecto, podrás incluir los códigos al proyecto.</a:t>
            </a:r>
            <a:endParaRPr sz="3000" dirty="0">
              <a:latin typeface="Consolas" panose="020B0609020204030204" pitchFamily="49" charset="0"/>
              <a:ea typeface="Arial"/>
              <a:cs typeface="Consolas" panose="020B0609020204030204" pitchFamily="49" charset="0"/>
              <a:sym typeface="Arial"/>
            </a:endParaRPr>
          </a:p>
        </p:txBody>
      </p:sp>
    </p:spTree>
    <p:extLst>
      <p:ext uri="{BB962C8B-B14F-4D97-AF65-F5344CB8AC3E}">
        <p14:creationId xmlns:p14="http://schemas.microsoft.com/office/powerpoint/2010/main" val="2491751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1202" y="418378"/>
            <a:ext cx="17745596" cy="10286098"/>
            <a:chOff x="0" y="0"/>
            <a:chExt cx="24371995" cy="13714797"/>
          </a:xfrm>
        </p:grpSpPr>
        <p:sp>
          <p:nvSpPr>
            <p:cNvPr id="3" name="Freeform 3"/>
            <p:cNvSpPr/>
            <p:nvPr/>
          </p:nvSpPr>
          <p:spPr>
            <a:xfrm>
              <a:off x="0" y="0"/>
              <a:ext cx="24371936" cy="13714857"/>
            </a:xfrm>
            <a:custGeom>
              <a:avLst/>
              <a:gdLst/>
              <a:ahLst/>
              <a:cxnLst/>
              <a:rect l="l" t="t" r="r" b="b"/>
              <a:pathLst>
                <a:path w="24371936" h="13714857">
                  <a:moveTo>
                    <a:pt x="0" y="0"/>
                  </a:moveTo>
                  <a:lnTo>
                    <a:pt x="24371936" y="0"/>
                  </a:lnTo>
                  <a:lnTo>
                    <a:pt x="24371936" y="13714857"/>
                  </a:lnTo>
                  <a:lnTo>
                    <a:pt x="0" y="13714857"/>
                  </a:lnTo>
                  <a:lnTo>
                    <a:pt x="0" y="0"/>
                  </a:lnTo>
                  <a:close/>
                </a:path>
              </a:pathLst>
            </a:custGeom>
            <a:blipFill>
              <a:blip r:embed="rId2"/>
              <a:stretch>
                <a:fillRect/>
              </a:stretch>
            </a:blipFill>
          </p:spPr>
          <p:txBody>
            <a:bodyPr/>
            <a:lstStyle/>
            <a:p>
              <a:endParaRPr lang="es-ES_tradnl"/>
            </a:p>
          </p:txBody>
        </p:sp>
      </p:grpSp>
      <p:sp>
        <p:nvSpPr>
          <p:cNvPr id="4" name="TextBox 4"/>
          <p:cNvSpPr txBox="1"/>
          <p:nvPr/>
        </p:nvSpPr>
        <p:spPr>
          <a:xfrm>
            <a:off x="7377495" y="912244"/>
            <a:ext cx="8537504" cy="851377"/>
          </a:xfrm>
          <a:prstGeom prst="rect">
            <a:avLst/>
          </a:prstGeom>
        </p:spPr>
        <p:txBody>
          <a:bodyPr lIns="0" tIns="0" rIns="0" bIns="0" rtlCol="0" anchor="t">
            <a:spAutoFit/>
          </a:bodyPr>
          <a:lstStyle/>
          <a:p>
            <a:pPr algn="l">
              <a:lnSpc>
                <a:spcPts val="6548"/>
              </a:lnSpc>
            </a:pPr>
            <a:r>
              <a:rPr lang="es-ES_tradnl" sz="5456" spc="10" dirty="0">
                <a:solidFill>
                  <a:srgbClr val="000000"/>
                </a:solidFill>
                <a:latin typeface="Consolas" panose="020B0609020204030204" pitchFamily="49" charset="0"/>
                <a:cs typeface="Consolas" panose="020B0609020204030204" pitchFamily="49" charset="0"/>
              </a:rPr>
              <a:t>3.5.1: Contenidos</a:t>
            </a:r>
          </a:p>
        </p:txBody>
      </p:sp>
      <p:sp>
        <p:nvSpPr>
          <p:cNvPr id="6" name="TextBox 6"/>
          <p:cNvSpPr txBox="1"/>
          <p:nvPr/>
        </p:nvSpPr>
        <p:spPr>
          <a:xfrm>
            <a:off x="7822317" y="4543728"/>
            <a:ext cx="4164787" cy="407356"/>
          </a:xfrm>
          <a:prstGeom prst="rect">
            <a:avLst/>
          </a:prstGeom>
        </p:spPr>
        <p:txBody>
          <a:bodyPr lIns="0" tIns="0" rIns="0" bIns="0" rtlCol="0" anchor="t">
            <a:spAutoFit/>
          </a:bodyPr>
          <a:lstStyle/>
          <a:p>
            <a:pPr algn="l">
              <a:lnSpc>
                <a:spcPts val="3274"/>
              </a:lnSpc>
            </a:pPr>
            <a:r>
              <a:rPr lang="es-ES_tradnl" sz="2728" dirty="0">
                <a:solidFill>
                  <a:srgbClr val="000000"/>
                </a:solidFill>
                <a:latin typeface="Consolas Bold"/>
              </a:rPr>
              <a:t>¿Qué es GitHub?</a:t>
            </a:r>
          </a:p>
        </p:txBody>
      </p:sp>
      <p:sp>
        <p:nvSpPr>
          <p:cNvPr id="7" name="TextBox 7"/>
          <p:cNvSpPr txBox="1"/>
          <p:nvPr/>
        </p:nvSpPr>
        <p:spPr>
          <a:xfrm>
            <a:off x="7804388" y="3534512"/>
            <a:ext cx="970278" cy="833562"/>
          </a:xfrm>
          <a:prstGeom prst="rect">
            <a:avLst/>
          </a:prstGeom>
        </p:spPr>
        <p:txBody>
          <a:bodyPr lIns="0" tIns="0" rIns="0" bIns="0" rtlCol="0" anchor="t">
            <a:spAutoFit/>
          </a:bodyPr>
          <a:lstStyle/>
          <a:p>
            <a:pPr algn="l">
              <a:lnSpc>
                <a:spcPts val="6548"/>
              </a:lnSpc>
            </a:pPr>
            <a:r>
              <a:rPr lang="es-ES_tradnl" sz="5456" spc="10">
                <a:solidFill>
                  <a:srgbClr val="000000"/>
                </a:solidFill>
                <a:latin typeface="Consolas Bold"/>
              </a:rPr>
              <a:t>01</a:t>
            </a:r>
          </a:p>
        </p:txBody>
      </p:sp>
      <p:sp>
        <p:nvSpPr>
          <p:cNvPr id="9" name="TextBox 9"/>
          <p:cNvSpPr txBox="1"/>
          <p:nvPr/>
        </p:nvSpPr>
        <p:spPr>
          <a:xfrm>
            <a:off x="7848600" y="5561427"/>
            <a:ext cx="970278" cy="833562"/>
          </a:xfrm>
          <a:prstGeom prst="rect">
            <a:avLst/>
          </a:prstGeom>
        </p:spPr>
        <p:txBody>
          <a:bodyPr lIns="0" tIns="0" rIns="0" bIns="0" rtlCol="0" anchor="t">
            <a:spAutoFit/>
          </a:bodyPr>
          <a:lstStyle/>
          <a:p>
            <a:pPr algn="l">
              <a:lnSpc>
                <a:spcPts val="6548"/>
              </a:lnSpc>
            </a:pPr>
            <a:r>
              <a:rPr lang="es-ES_tradnl" sz="5456" spc="10">
                <a:solidFill>
                  <a:srgbClr val="000000"/>
                </a:solidFill>
                <a:latin typeface="Consolas Bold"/>
              </a:rPr>
              <a:t>02</a:t>
            </a:r>
          </a:p>
        </p:txBody>
      </p:sp>
      <p:sp>
        <p:nvSpPr>
          <p:cNvPr id="12" name="TextBox 12"/>
          <p:cNvSpPr txBox="1"/>
          <p:nvPr/>
        </p:nvSpPr>
        <p:spPr>
          <a:xfrm>
            <a:off x="12420600" y="4392815"/>
            <a:ext cx="3789042" cy="407356"/>
          </a:xfrm>
          <a:prstGeom prst="rect">
            <a:avLst/>
          </a:prstGeom>
        </p:spPr>
        <p:txBody>
          <a:bodyPr lIns="0" tIns="0" rIns="0" bIns="0" rtlCol="0" anchor="t">
            <a:spAutoFit/>
          </a:bodyPr>
          <a:lstStyle/>
          <a:p>
            <a:pPr algn="l">
              <a:lnSpc>
                <a:spcPts val="3274"/>
              </a:lnSpc>
            </a:pPr>
            <a:r>
              <a:rPr lang="es-ES_tradnl" sz="2728" dirty="0">
                <a:solidFill>
                  <a:srgbClr val="000000"/>
                </a:solidFill>
                <a:latin typeface="Consolas Bold"/>
              </a:rPr>
              <a:t>Reflexiones</a:t>
            </a:r>
          </a:p>
        </p:txBody>
      </p:sp>
      <p:sp>
        <p:nvSpPr>
          <p:cNvPr id="15" name="TextBox 11">
            <a:extLst>
              <a:ext uri="{FF2B5EF4-FFF2-40B4-BE49-F238E27FC236}">
                <a16:creationId xmlns:a16="http://schemas.microsoft.com/office/drawing/2014/main" id="{65A760F4-393B-A110-753D-FE0599FCD6CF}"/>
              </a:ext>
            </a:extLst>
          </p:cNvPr>
          <p:cNvSpPr txBox="1"/>
          <p:nvPr/>
        </p:nvSpPr>
        <p:spPr>
          <a:xfrm>
            <a:off x="12524874" y="3540528"/>
            <a:ext cx="970278" cy="833562"/>
          </a:xfrm>
          <a:prstGeom prst="rect">
            <a:avLst/>
          </a:prstGeom>
        </p:spPr>
        <p:txBody>
          <a:bodyPr lIns="0" tIns="0" rIns="0" bIns="0" rtlCol="0" anchor="t">
            <a:spAutoFit/>
          </a:bodyPr>
          <a:lstStyle/>
          <a:p>
            <a:pPr algn="l">
              <a:lnSpc>
                <a:spcPts val="6548"/>
              </a:lnSpc>
            </a:pPr>
            <a:r>
              <a:rPr lang="es-ES_tradnl" sz="5456" spc="10" dirty="0">
                <a:solidFill>
                  <a:srgbClr val="000000"/>
                </a:solidFill>
                <a:latin typeface="Consolas Bold"/>
              </a:rPr>
              <a:t>03</a:t>
            </a:r>
          </a:p>
        </p:txBody>
      </p:sp>
      <p:sp>
        <p:nvSpPr>
          <p:cNvPr id="16" name="TextBox 8">
            <a:extLst>
              <a:ext uri="{FF2B5EF4-FFF2-40B4-BE49-F238E27FC236}">
                <a16:creationId xmlns:a16="http://schemas.microsoft.com/office/drawing/2014/main" id="{19519F2A-BAEE-403F-6EC0-D14FD0C24A56}"/>
              </a:ext>
            </a:extLst>
          </p:cNvPr>
          <p:cNvSpPr txBox="1"/>
          <p:nvPr/>
        </p:nvSpPr>
        <p:spPr>
          <a:xfrm>
            <a:off x="7812740" y="6334288"/>
            <a:ext cx="4174363" cy="407356"/>
          </a:xfrm>
          <a:prstGeom prst="rect">
            <a:avLst/>
          </a:prstGeom>
        </p:spPr>
        <p:txBody>
          <a:bodyPr wrap="square" lIns="0" tIns="0" rIns="0" bIns="0" rtlCol="0" anchor="t">
            <a:spAutoFit/>
          </a:bodyPr>
          <a:lstStyle/>
          <a:p>
            <a:pPr algn="l">
              <a:lnSpc>
                <a:spcPts val="3274"/>
              </a:lnSpc>
            </a:pPr>
            <a:r>
              <a:rPr lang="es-ES_tradnl" sz="2728" dirty="0">
                <a:solidFill>
                  <a:srgbClr val="000000"/>
                </a:solidFill>
                <a:latin typeface="Consolas Bold"/>
              </a:rPr>
              <a:t>Guía Pago a Paso</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3"/>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6"/>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7"/>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_tradnl"/>
          </a:p>
        </p:txBody>
      </p:sp>
      <p:sp>
        <p:nvSpPr>
          <p:cNvPr id="12" name="TextBox 12"/>
          <p:cNvSpPr txBox="1"/>
          <p:nvPr/>
        </p:nvSpPr>
        <p:spPr>
          <a:xfrm>
            <a:off x="381000" y="622989"/>
            <a:ext cx="15273071" cy="666849"/>
          </a:xfrm>
          <a:prstGeom prst="rect">
            <a:avLst/>
          </a:prstGeom>
        </p:spPr>
        <p:txBody>
          <a:bodyPr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C.- Subir un Proyecto a GitHub</a:t>
            </a:r>
          </a:p>
        </p:txBody>
      </p:sp>
      <p:pic>
        <p:nvPicPr>
          <p:cNvPr id="11" name="Google Shape;139;p27">
            <a:extLst>
              <a:ext uri="{FF2B5EF4-FFF2-40B4-BE49-F238E27FC236}">
                <a16:creationId xmlns:a16="http://schemas.microsoft.com/office/drawing/2014/main" id="{0780A12A-6959-C29F-9CD3-6B042C912128}"/>
              </a:ext>
            </a:extLst>
          </p:cNvPr>
          <p:cNvPicPr preferRelativeResize="0"/>
          <p:nvPr/>
        </p:nvPicPr>
        <p:blipFill rotWithShape="1">
          <a:blip r:embed="rId10">
            <a:alphaModFix/>
          </a:blip>
          <a:srcRect/>
          <a:stretch/>
        </p:blipFill>
        <p:spPr>
          <a:xfrm>
            <a:off x="7381589" y="1289838"/>
            <a:ext cx="8660892" cy="8726128"/>
          </a:xfrm>
          <a:prstGeom prst="rect">
            <a:avLst/>
          </a:prstGeom>
          <a:noFill/>
          <a:ln>
            <a:noFill/>
          </a:ln>
        </p:spPr>
      </p:pic>
      <p:sp>
        <p:nvSpPr>
          <p:cNvPr id="14" name="Google Shape;138;p27">
            <a:extLst>
              <a:ext uri="{FF2B5EF4-FFF2-40B4-BE49-F238E27FC236}">
                <a16:creationId xmlns:a16="http://schemas.microsoft.com/office/drawing/2014/main" id="{9CA42F80-3732-EB93-4D6E-5A90516EBB53}"/>
              </a:ext>
            </a:extLst>
          </p:cNvPr>
          <p:cNvSpPr txBox="1"/>
          <p:nvPr/>
        </p:nvSpPr>
        <p:spPr>
          <a:xfrm>
            <a:off x="1099995" y="3730522"/>
            <a:ext cx="5562600" cy="5134281"/>
          </a:xfrm>
          <a:prstGeom prst="rect">
            <a:avLst/>
          </a:prstGeom>
          <a:noFill/>
          <a:ln>
            <a:noFill/>
          </a:ln>
        </p:spPr>
        <p:txBody>
          <a:bodyPr spcFirstLastPara="1" wrap="square" lIns="55440" tIns="27713" rIns="55440" bIns="27713" anchor="t" anchorCtr="0">
            <a:spAutoFit/>
          </a:bodyPr>
          <a:lstStyle/>
          <a:p>
            <a:pPr marL="514350" indent="-514350" algn="just">
              <a:buAutoNum type="arabicPeriod"/>
            </a:pPr>
            <a:r>
              <a:rPr lang="es-CL" sz="3000" dirty="0">
                <a:latin typeface="Consolas" panose="020B0609020204030204" pitchFamily="49" charset="0"/>
                <a:ea typeface="Arial"/>
                <a:cs typeface="Consolas" panose="020B0609020204030204" pitchFamily="49" charset="0"/>
                <a:sym typeface="Arial"/>
              </a:rPr>
              <a:t>Ahora, debemos</a:t>
            </a:r>
            <a:r>
              <a:rPr lang="es-CL" sz="3000" b="1" dirty="0">
                <a:latin typeface="Consolas" panose="020B0609020204030204" pitchFamily="49" charset="0"/>
                <a:ea typeface="Arial"/>
                <a:cs typeface="Consolas" panose="020B0609020204030204" pitchFamily="49" charset="0"/>
                <a:sym typeface="Arial"/>
              </a:rPr>
              <a:t> </a:t>
            </a:r>
            <a:r>
              <a:rPr lang="es-CL" sz="3000" dirty="0">
                <a:latin typeface="Consolas" panose="020B0609020204030204" pitchFamily="49" charset="0"/>
                <a:ea typeface="Arial"/>
                <a:cs typeface="Consolas" panose="020B0609020204030204" pitchFamily="49" charset="0"/>
                <a:sym typeface="Arial"/>
              </a:rPr>
              <a:t>subir el proyecto de ejemplo llamado “</a:t>
            </a:r>
            <a:r>
              <a:rPr lang="es-CL" sz="3000" dirty="0" err="1">
                <a:latin typeface="Consolas" panose="020B0609020204030204" pitchFamily="49" charset="0"/>
                <a:ea typeface="Arial"/>
                <a:cs typeface="Consolas" panose="020B0609020204030204" pitchFamily="49" charset="0"/>
                <a:sym typeface="Arial"/>
              </a:rPr>
              <a:t>calculadora.py</a:t>
            </a:r>
            <a:r>
              <a:rPr lang="es-CL" sz="3000" dirty="0">
                <a:latin typeface="Consolas" panose="020B0609020204030204" pitchFamily="49" charset="0"/>
                <a:ea typeface="Arial"/>
                <a:cs typeface="Consolas" panose="020B0609020204030204" pitchFamily="49" charset="0"/>
                <a:sym typeface="Arial"/>
              </a:rPr>
              <a:t>”, el cual tiene unas sentencias de programación sencillas.</a:t>
            </a:r>
          </a:p>
          <a:p>
            <a:pPr marL="514350" indent="-514350" algn="just">
              <a:buAutoNum type="arabicPeriod"/>
            </a:pPr>
            <a:r>
              <a:rPr lang="es-CL" sz="3000" dirty="0">
                <a:latin typeface="Consolas" panose="020B0609020204030204" pitchFamily="49" charset="0"/>
                <a:ea typeface="Arial"/>
                <a:cs typeface="Consolas" panose="020B0609020204030204" pitchFamily="49" charset="0"/>
                <a:sym typeface="Arial"/>
              </a:rPr>
              <a:t>El código se encuentra en la carpeta “</a:t>
            </a:r>
            <a:r>
              <a:rPr lang="es-CL" sz="3000" dirty="0" err="1">
                <a:latin typeface="Consolas" panose="020B0609020204030204" pitchFamily="49" charset="0"/>
                <a:ea typeface="Arial"/>
                <a:cs typeface="Consolas" panose="020B0609020204030204" pitchFamily="49" charset="0"/>
                <a:sym typeface="Arial"/>
              </a:rPr>
              <a:t>ProgramasPython</a:t>
            </a:r>
            <a:r>
              <a:rPr lang="es-CL" sz="3000" dirty="0">
                <a:latin typeface="Consolas" panose="020B0609020204030204" pitchFamily="49" charset="0"/>
                <a:ea typeface="Arial"/>
                <a:cs typeface="Consolas" panose="020B0609020204030204" pitchFamily="49" charset="0"/>
                <a:sym typeface="Arial"/>
              </a:rPr>
              <a:t>” de esta actividad</a:t>
            </a:r>
            <a:endParaRPr sz="3000" dirty="0">
              <a:latin typeface="Consolas" panose="020B0609020204030204" pitchFamily="49" charset="0"/>
              <a:ea typeface="Arial"/>
              <a:cs typeface="Consolas" panose="020B0609020204030204" pitchFamily="49" charset="0"/>
              <a:sym typeface="Arial"/>
            </a:endParaRPr>
          </a:p>
        </p:txBody>
      </p:sp>
    </p:spTree>
    <p:extLst>
      <p:ext uri="{BB962C8B-B14F-4D97-AF65-F5344CB8AC3E}">
        <p14:creationId xmlns:p14="http://schemas.microsoft.com/office/powerpoint/2010/main" val="66066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3"/>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6"/>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7"/>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_tradnl"/>
          </a:p>
        </p:txBody>
      </p:sp>
      <p:sp>
        <p:nvSpPr>
          <p:cNvPr id="12" name="TextBox 12"/>
          <p:cNvSpPr txBox="1"/>
          <p:nvPr/>
        </p:nvSpPr>
        <p:spPr>
          <a:xfrm>
            <a:off x="381000" y="622989"/>
            <a:ext cx="15273071" cy="666849"/>
          </a:xfrm>
          <a:prstGeom prst="rect">
            <a:avLst/>
          </a:prstGeom>
        </p:spPr>
        <p:txBody>
          <a:bodyPr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C.- Subir un Proyecto a GitHub</a:t>
            </a:r>
          </a:p>
        </p:txBody>
      </p:sp>
      <p:sp>
        <p:nvSpPr>
          <p:cNvPr id="10" name="Google Shape;168;p30">
            <a:extLst>
              <a:ext uri="{FF2B5EF4-FFF2-40B4-BE49-F238E27FC236}">
                <a16:creationId xmlns:a16="http://schemas.microsoft.com/office/drawing/2014/main" id="{BE5C55C9-3AFC-F7B6-B3D8-1379D33A3DC1}"/>
              </a:ext>
            </a:extLst>
          </p:cNvPr>
          <p:cNvSpPr txBox="1"/>
          <p:nvPr/>
        </p:nvSpPr>
        <p:spPr>
          <a:xfrm>
            <a:off x="184896" y="1519513"/>
            <a:ext cx="8120904" cy="8519823"/>
          </a:xfrm>
          <a:prstGeom prst="rect">
            <a:avLst/>
          </a:prstGeom>
          <a:noFill/>
          <a:ln>
            <a:noFill/>
          </a:ln>
        </p:spPr>
        <p:txBody>
          <a:bodyPr spcFirstLastPara="1" wrap="square" lIns="55440" tIns="27713" rIns="55440" bIns="27713" anchor="t" anchorCtr="0">
            <a:spAutoFit/>
          </a:bodyPr>
          <a:lstStyle/>
          <a:p>
            <a:pPr algn="just"/>
            <a:r>
              <a:rPr lang="es-CL" sz="2500" b="1" dirty="0">
                <a:latin typeface="Consolas" panose="020B0609020204030204" pitchFamily="49" charset="0"/>
                <a:ea typeface="Arial"/>
                <a:cs typeface="Consolas" panose="020B0609020204030204" pitchFamily="49" charset="0"/>
                <a:sym typeface="Arial"/>
              </a:rPr>
              <a:t>3. Carga el archivo </a:t>
            </a:r>
            <a:r>
              <a:rPr lang="es-CL" sz="2500" b="1" dirty="0" err="1">
                <a:latin typeface="Consolas" panose="020B0609020204030204" pitchFamily="49" charset="0"/>
                <a:ea typeface="Arial"/>
                <a:cs typeface="Consolas" panose="020B0609020204030204" pitchFamily="49" charset="0"/>
                <a:sym typeface="Arial"/>
              </a:rPr>
              <a:t>calculadora.py</a:t>
            </a:r>
            <a:r>
              <a:rPr lang="es-CL" sz="2500" b="1" dirty="0">
                <a:latin typeface="Consolas" panose="020B0609020204030204" pitchFamily="49" charset="0"/>
                <a:ea typeface="Arial"/>
                <a:cs typeface="Consolas" panose="020B0609020204030204" pitchFamily="49" charset="0"/>
                <a:sym typeface="Arial"/>
              </a:rPr>
              <a:t>. </a:t>
            </a:r>
            <a:r>
              <a:rPr lang="es-CL" sz="2500" dirty="0">
                <a:latin typeface="Consolas" panose="020B0609020204030204" pitchFamily="49" charset="0"/>
                <a:ea typeface="Arial"/>
                <a:cs typeface="Consolas" panose="020B0609020204030204" pitchFamily="49" charset="0"/>
                <a:sym typeface="Arial"/>
              </a:rPr>
              <a:t>Una vez terminada la carga, </a:t>
            </a:r>
            <a:r>
              <a:rPr lang="es-MX" sz="2500" dirty="0">
                <a:latin typeface="Consolas" panose="020B0609020204030204" pitchFamily="49" charset="0"/>
                <a:ea typeface="Arial"/>
                <a:cs typeface="Consolas" panose="020B0609020204030204" pitchFamily="49" charset="0"/>
                <a:sym typeface="Arial"/>
              </a:rPr>
              <a:t>nos solicitará incluir un mensaje de acción de cambios llamada “</a:t>
            </a:r>
            <a:r>
              <a:rPr lang="es-MX" sz="2500" b="1" dirty="0" err="1">
                <a:latin typeface="Consolas" panose="020B0609020204030204" pitchFamily="49" charset="0"/>
                <a:ea typeface="Arial"/>
                <a:cs typeface="Consolas" panose="020B0609020204030204" pitchFamily="49" charset="0"/>
                <a:sym typeface="Arial"/>
              </a:rPr>
              <a:t>Commit</a:t>
            </a:r>
            <a:r>
              <a:rPr lang="es-MX" sz="2500" b="1" dirty="0">
                <a:latin typeface="Consolas" panose="020B0609020204030204" pitchFamily="49" charset="0"/>
                <a:ea typeface="Arial"/>
                <a:cs typeface="Consolas" panose="020B0609020204030204" pitchFamily="49" charset="0"/>
                <a:sym typeface="Arial"/>
              </a:rPr>
              <a:t> </a:t>
            </a:r>
            <a:r>
              <a:rPr lang="es-MX" sz="2500" b="1" dirty="0" err="1">
                <a:latin typeface="Consolas" panose="020B0609020204030204" pitchFamily="49" charset="0"/>
                <a:ea typeface="Arial"/>
                <a:cs typeface="Consolas" panose="020B0609020204030204" pitchFamily="49" charset="0"/>
                <a:sym typeface="Arial"/>
              </a:rPr>
              <a:t>changes</a:t>
            </a:r>
            <a:r>
              <a:rPr lang="es-MX" sz="2500" dirty="0">
                <a:latin typeface="Consolas" panose="020B0609020204030204" pitchFamily="49" charset="0"/>
                <a:ea typeface="Arial"/>
                <a:cs typeface="Consolas" panose="020B0609020204030204" pitchFamily="49" charset="0"/>
                <a:sym typeface="Arial"/>
              </a:rPr>
              <a:t>”, el cual se </a:t>
            </a:r>
            <a:r>
              <a:rPr lang="es-CL" sz="2500" dirty="0">
                <a:latin typeface="Consolas" panose="020B0609020204030204" pitchFamily="49" charset="0"/>
                <a:ea typeface="Arial"/>
                <a:cs typeface="Consolas" panose="020B0609020204030204" pitchFamily="49" charset="0"/>
                <a:sym typeface="Arial"/>
              </a:rPr>
              <a:t>encuentra al final de la página de GitHub.</a:t>
            </a:r>
          </a:p>
          <a:p>
            <a:pPr algn="just"/>
            <a:endParaRPr sz="2500" dirty="0">
              <a:latin typeface="Consolas" panose="020B0609020204030204" pitchFamily="49" charset="0"/>
              <a:ea typeface="Arial"/>
              <a:cs typeface="Consolas" panose="020B0609020204030204" pitchFamily="49" charset="0"/>
              <a:sym typeface="Arial"/>
            </a:endParaRPr>
          </a:p>
          <a:p>
            <a:pPr algn="just"/>
            <a:r>
              <a:rPr lang="es-CL" sz="2500" b="1" dirty="0">
                <a:latin typeface="Consolas" panose="020B0609020204030204" pitchFamily="49" charset="0"/>
                <a:ea typeface="Arial"/>
                <a:cs typeface="Consolas" panose="020B0609020204030204" pitchFamily="49" charset="0"/>
                <a:sym typeface="Arial"/>
              </a:rPr>
              <a:t>4. </a:t>
            </a:r>
            <a:r>
              <a:rPr lang="es-CL" sz="2500" dirty="0">
                <a:latin typeface="Consolas" panose="020B0609020204030204" pitchFamily="49" charset="0"/>
                <a:ea typeface="Arial"/>
                <a:cs typeface="Consolas" panose="020B0609020204030204" pitchFamily="49" charset="0"/>
                <a:sym typeface="Arial"/>
              </a:rPr>
              <a:t>Existen dos opciones para realizar la carga en el directorio principal llamado “</a:t>
            </a:r>
            <a:r>
              <a:rPr lang="es-CL" sz="2500" b="1" dirty="0" err="1">
                <a:latin typeface="Consolas" panose="020B0609020204030204" pitchFamily="49" charset="0"/>
                <a:ea typeface="Arial"/>
                <a:cs typeface="Consolas" panose="020B0609020204030204" pitchFamily="49" charset="0"/>
                <a:sym typeface="Arial"/>
              </a:rPr>
              <a:t>Main</a:t>
            </a:r>
            <a:r>
              <a:rPr lang="es-CL" sz="2500" dirty="0">
                <a:latin typeface="Consolas" panose="020B0609020204030204" pitchFamily="49" charset="0"/>
                <a:ea typeface="Arial"/>
                <a:cs typeface="Consolas" panose="020B0609020204030204" pitchFamily="49" charset="0"/>
                <a:sym typeface="Arial"/>
              </a:rPr>
              <a:t>” o podemos escoger la opción de cargar en una rama del proyecto creado, las ramas se llaman “</a:t>
            </a:r>
            <a:r>
              <a:rPr lang="es-CL" sz="2500" b="1" dirty="0" err="1">
                <a:latin typeface="Consolas" panose="020B0609020204030204" pitchFamily="49" charset="0"/>
                <a:ea typeface="Arial"/>
                <a:cs typeface="Consolas" panose="020B0609020204030204" pitchFamily="49" charset="0"/>
                <a:sym typeface="Arial"/>
              </a:rPr>
              <a:t>Branch</a:t>
            </a:r>
            <a:r>
              <a:rPr lang="es-CL" sz="2500" dirty="0">
                <a:latin typeface="Consolas" panose="020B0609020204030204" pitchFamily="49" charset="0"/>
                <a:ea typeface="Arial"/>
                <a:cs typeface="Consolas" panose="020B0609020204030204" pitchFamily="49" charset="0"/>
                <a:sym typeface="Arial"/>
              </a:rPr>
              <a:t>”.</a:t>
            </a:r>
            <a:endParaRPr sz="2500" dirty="0">
              <a:latin typeface="Consolas" panose="020B0609020204030204" pitchFamily="49" charset="0"/>
              <a:cs typeface="Consolas" panose="020B0609020204030204" pitchFamily="49" charset="0"/>
            </a:endParaRPr>
          </a:p>
          <a:p>
            <a:pPr algn="just"/>
            <a:endParaRPr sz="2500" dirty="0">
              <a:latin typeface="Consolas" panose="020B0609020204030204" pitchFamily="49" charset="0"/>
              <a:ea typeface="Arial"/>
              <a:cs typeface="Consolas" panose="020B0609020204030204" pitchFamily="49" charset="0"/>
              <a:sym typeface="Arial"/>
            </a:endParaRPr>
          </a:p>
          <a:p>
            <a:pPr algn="just"/>
            <a:r>
              <a:rPr lang="es-CL" sz="2500" b="1" dirty="0">
                <a:latin typeface="Consolas" panose="020B0609020204030204" pitchFamily="49" charset="0"/>
                <a:ea typeface="Arial"/>
                <a:cs typeface="Consolas" panose="020B0609020204030204" pitchFamily="49" charset="0"/>
                <a:sym typeface="Arial"/>
              </a:rPr>
              <a:t>5. </a:t>
            </a:r>
            <a:r>
              <a:rPr lang="es-CL" sz="2500" dirty="0">
                <a:latin typeface="Consolas" panose="020B0609020204030204" pitchFamily="49" charset="0"/>
                <a:ea typeface="Arial"/>
                <a:cs typeface="Consolas" panose="020B0609020204030204" pitchFamily="49" charset="0"/>
                <a:sym typeface="Arial"/>
              </a:rPr>
              <a:t>Al ser la primera carga de todo nuestro proyecto, seleccionaremos la opción de “</a:t>
            </a:r>
            <a:r>
              <a:rPr lang="es-CL" sz="2500" b="1" dirty="0" err="1">
                <a:latin typeface="Consolas" panose="020B0609020204030204" pitchFamily="49" charset="0"/>
                <a:ea typeface="Arial"/>
                <a:cs typeface="Consolas" panose="020B0609020204030204" pitchFamily="49" charset="0"/>
                <a:sym typeface="Arial"/>
              </a:rPr>
              <a:t>Commint</a:t>
            </a:r>
            <a:r>
              <a:rPr lang="es-CL" sz="2500" b="1" dirty="0">
                <a:latin typeface="Consolas" panose="020B0609020204030204" pitchFamily="49" charset="0"/>
                <a:ea typeface="Arial"/>
                <a:cs typeface="Consolas" panose="020B0609020204030204" pitchFamily="49" charset="0"/>
                <a:sym typeface="Arial"/>
              </a:rPr>
              <a:t> </a:t>
            </a:r>
            <a:r>
              <a:rPr lang="es-CL" sz="2500" b="1" dirty="0" err="1">
                <a:latin typeface="Consolas" panose="020B0609020204030204" pitchFamily="49" charset="0"/>
                <a:ea typeface="Arial"/>
                <a:cs typeface="Consolas" panose="020B0609020204030204" pitchFamily="49" charset="0"/>
                <a:sym typeface="Arial"/>
              </a:rPr>
              <a:t>directly</a:t>
            </a:r>
            <a:r>
              <a:rPr lang="es-CL" sz="2500" b="1" dirty="0">
                <a:latin typeface="Consolas" panose="020B0609020204030204" pitchFamily="49" charset="0"/>
                <a:ea typeface="Arial"/>
                <a:cs typeface="Consolas" panose="020B0609020204030204" pitchFamily="49" charset="0"/>
                <a:sym typeface="Arial"/>
              </a:rPr>
              <a:t> to </a:t>
            </a:r>
            <a:r>
              <a:rPr lang="es-CL" sz="2500" b="1" dirty="0" err="1">
                <a:latin typeface="Consolas" panose="020B0609020204030204" pitchFamily="49" charset="0"/>
                <a:ea typeface="Arial"/>
                <a:cs typeface="Consolas" panose="020B0609020204030204" pitchFamily="49" charset="0"/>
                <a:sym typeface="Arial"/>
              </a:rPr>
              <a:t>the</a:t>
            </a:r>
            <a:r>
              <a:rPr lang="es-CL" sz="2500" b="1" dirty="0">
                <a:latin typeface="Consolas" panose="020B0609020204030204" pitchFamily="49" charset="0"/>
                <a:ea typeface="Arial"/>
                <a:cs typeface="Consolas" panose="020B0609020204030204" pitchFamily="49" charset="0"/>
                <a:sym typeface="Arial"/>
              </a:rPr>
              <a:t> </a:t>
            </a:r>
            <a:r>
              <a:rPr lang="es-CL" sz="2500" b="1" dirty="0" err="1">
                <a:latin typeface="Consolas" panose="020B0609020204030204" pitchFamily="49" charset="0"/>
                <a:ea typeface="Arial"/>
                <a:cs typeface="Consolas" panose="020B0609020204030204" pitchFamily="49" charset="0"/>
                <a:sym typeface="Arial"/>
              </a:rPr>
              <a:t>main</a:t>
            </a:r>
            <a:r>
              <a:rPr lang="es-CL" sz="2500" b="1" dirty="0">
                <a:latin typeface="Consolas" panose="020B0609020204030204" pitchFamily="49" charset="0"/>
                <a:ea typeface="Arial"/>
                <a:cs typeface="Consolas" panose="020B0609020204030204" pitchFamily="49" charset="0"/>
                <a:sym typeface="Arial"/>
              </a:rPr>
              <a:t> </a:t>
            </a:r>
            <a:r>
              <a:rPr lang="es-CL" sz="2500" b="1" dirty="0" err="1">
                <a:latin typeface="Consolas" panose="020B0609020204030204" pitchFamily="49" charset="0"/>
                <a:ea typeface="Arial"/>
                <a:cs typeface="Consolas" panose="020B0609020204030204" pitchFamily="49" charset="0"/>
                <a:sym typeface="Arial"/>
              </a:rPr>
              <a:t>branch</a:t>
            </a:r>
            <a:r>
              <a:rPr lang="es-CL" sz="2500" dirty="0">
                <a:latin typeface="Consolas" panose="020B0609020204030204" pitchFamily="49" charset="0"/>
                <a:ea typeface="Arial"/>
                <a:cs typeface="Consolas" panose="020B0609020204030204" pitchFamily="49" charset="0"/>
                <a:sym typeface="Arial"/>
              </a:rPr>
              <a:t>” para dejar en la raíz del proyecto. </a:t>
            </a:r>
            <a:endParaRPr sz="2500" dirty="0">
              <a:latin typeface="Consolas" panose="020B0609020204030204" pitchFamily="49" charset="0"/>
              <a:cs typeface="Consolas" panose="020B0609020204030204" pitchFamily="49" charset="0"/>
            </a:endParaRPr>
          </a:p>
          <a:p>
            <a:pPr algn="just"/>
            <a:endParaRPr sz="2500" dirty="0">
              <a:latin typeface="Consolas" panose="020B0609020204030204" pitchFamily="49" charset="0"/>
              <a:ea typeface="Arial"/>
              <a:cs typeface="Consolas" panose="020B0609020204030204" pitchFamily="49" charset="0"/>
              <a:sym typeface="Arial"/>
            </a:endParaRPr>
          </a:p>
          <a:p>
            <a:pPr algn="just"/>
            <a:r>
              <a:rPr lang="es-CL" sz="2500" b="1" dirty="0">
                <a:latin typeface="Consolas" panose="020B0609020204030204" pitchFamily="49" charset="0"/>
                <a:ea typeface="Arial"/>
                <a:cs typeface="Consolas" panose="020B0609020204030204" pitchFamily="49" charset="0"/>
                <a:sym typeface="Arial"/>
              </a:rPr>
              <a:t>6. </a:t>
            </a:r>
            <a:r>
              <a:rPr lang="es-CL" sz="2500" dirty="0">
                <a:latin typeface="Consolas" panose="020B0609020204030204" pitchFamily="49" charset="0"/>
                <a:ea typeface="Arial"/>
                <a:cs typeface="Consolas" panose="020B0609020204030204" pitchFamily="49" charset="0"/>
                <a:sym typeface="Arial"/>
              </a:rPr>
              <a:t>Finalmente, presionaremos el botón “</a:t>
            </a:r>
            <a:r>
              <a:rPr lang="es-CL" sz="2500" b="1" dirty="0" err="1">
                <a:latin typeface="Consolas" panose="020B0609020204030204" pitchFamily="49" charset="0"/>
                <a:ea typeface="Arial"/>
                <a:cs typeface="Consolas" panose="020B0609020204030204" pitchFamily="49" charset="0"/>
                <a:sym typeface="Arial"/>
              </a:rPr>
              <a:t>Commit</a:t>
            </a:r>
            <a:r>
              <a:rPr lang="es-CL" sz="2500" b="1" dirty="0">
                <a:latin typeface="Consolas" panose="020B0609020204030204" pitchFamily="49" charset="0"/>
                <a:ea typeface="Arial"/>
                <a:cs typeface="Consolas" panose="020B0609020204030204" pitchFamily="49" charset="0"/>
                <a:sym typeface="Arial"/>
              </a:rPr>
              <a:t> </a:t>
            </a:r>
            <a:r>
              <a:rPr lang="es-CL" sz="2500" b="1" dirty="0" err="1">
                <a:latin typeface="Consolas" panose="020B0609020204030204" pitchFamily="49" charset="0"/>
                <a:ea typeface="Arial"/>
                <a:cs typeface="Consolas" panose="020B0609020204030204" pitchFamily="49" charset="0"/>
                <a:sym typeface="Arial"/>
              </a:rPr>
              <a:t>changes</a:t>
            </a:r>
            <a:r>
              <a:rPr lang="es-CL" sz="2500" b="1" dirty="0">
                <a:latin typeface="Consolas" panose="020B0609020204030204" pitchFamily="49" charset="0"/>
                <a:ea typeface="Arial"/>
                <a:cs typeface="Consolas" panose="020B0609020204030204" pitchFamily="49" charset="0"/>
                <a:sym typeface="Arial"/>
              </a:rPr>
              <a:t>”.</a:t>
            </a:r>
            <a:endParaRPr sz="2500" dirty="0">
              <a:latin typeface="Consolas" panose="020B0609020204030204" pitchFamily="49" charset="0"/>
              <a:cs typeface="Consolas" panose="020B0609020204030204" pitchFamily="49" charset="0"/>
            </a:endParaRPr>
          </a:p>
          <a:p>
            <a:pPr algn="just"/>
            <a:endParaRPr sz="2500" dirty="0">
              <a:solidFill>
                <a:srgbClr val="0070C0"/>
              </a:solidFill>
              <a:latin typeface="Consolas" panose="020B0609020204030204" pitchFamily="49" charset="0"/>
              <a:ea typeface="Arial"/>
              <a:cs typeface="Consolas" panose="020B0609020204030204" pitchFamily="49" charset="0"/>
              <a:sym typeface="Arial"/>
            </a:endParaRPr>
          </a:p>
          <a:p>
            <a:pPr algn="just"/>
            <a:endParaRPr sz="2500" dirty="0">
              <a:solidFill>
                <a:srgbClr val="0070C0"/>
              </a:solidFill>
              <a:latin typeface="Consolas" panose="020B0609020204030204" pitchFamily="49" charset="0"/>
              <a:ea typeface="Arial"/>
              <a:cs typeface="Consolas" panose="020B0609020204030204" pitchFamily="49" charset="0"/>
              <a:sym typeface="Arial"/>
            </a:endParaRPr>
          </a:p>
          <a:p>
            <a:pPr algn="just"/>
            <a:endParaRPr sz="2500" dirty="0">
              <a:solidFill>
                <a:srgbClr val="0070C0"/>
              </a:solidFill>
              <a:latin typeface="Consolas" panose="020B0609020204030204" pitchFamily="49" charset="0"/>
              <a:ea typeface="Arial"/>
              <a:cs typeface="Consolas" panose="020B0609020204030204" pitchFamily="49" charset="0"/>
              <a:sym typeface="Arial"/>
            </a:endParaRPr>
          </a:p>
        </p:txBody>
      </p:sp>
      <p:pic>
        <p:nvPicPr>
          <p:cNvPr id="13" name="Google Shape;170;p30">
            <a:extLst>
              <a:ext uri="{FF2B5EF4-FFF2-40B4-BE49-F238E27FC236}">
                <a16:creationId xmlns:a16="http://schemas.microsoft.com/office/drawing/2014/main" id="{3DB86804-F171-943B-1416-80306A34E71A}"/>
              </a:ext>
            </a:extLst>
          </p:cNvPr>
          <p:cNvPicPr preferRelativeResize="0"/>
          <p:nvPr/>
        </p:nvPicPr>
        <p:blipFill rotWithShape="1">
          <a:blip r:embed="rId10">
            <a:alphaModFix/>
          </a:blip>
          <a:srcRect/>
          <a:stretch/>
        </p:blipFill>
        <p:spPr>
          <a:xfrm>
            <a:off x="9171446" y="2590800"/>
            <a:ext cx="7813070" cy="5105400"/>
          </a:xfrm>
          <a:prstGeom prst="rect">
            <a:avLst/>
          </a:prstGeom>
          <a:solidFill>
            <a:srgbClr val="ECECEC"/>
          </a:solidFill>
          <a:ln w="190500" cap="rnd" cmpd="sng">
            <a:solidFill>
              <a:srgbClr val="FFFFFF"/>
            </a:solidFill>
            <a:prstDash val="solid"/>
            <a:round/>
            <a:headEnd type="none" w="sm" len="sm"/>
            <a:tailEnd type="none" w="sm" len="sm"/>
          </a:ln>
          <a:effectLst>
            <a:outerShdw blurRad="50000" algn="tl" rotWithShape="0">
              <a:srgbClr val="000000">
                <a:alpha val="40784"/>
              </a:srgbClr>
            </a:outerShdw>
          </a:effectLst>
        </p:spPr>
      </p:pic>
    </p:spTree>
    <p:extLst>
      <p:ext uri="{BB962C8B-B14F-4D97-AF65-F5344CB8AC3E}">
        <p14:creationId xmlns:p14="http://schemas.microsoft.com/office/powerpoint/2010/main" val="404480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3"/>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6"/>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7"/>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_tradnl"/>
          </a:p>
        </p:txBody>
      </p:sp>
      <p:sp>
        <p:nvSpPr>
          <p:cNvPr id="12" name="TextBox 12"/>
          <p:cNvSpPr txBox="1"/>
          <p:nvPr/>
        </p:nvSpPr>
        <p:spPr>
          <a:xfrm>
            <a:off x="-226530" y="345800"/>
            <a:ext cx="6400800" cy="2000548"/>
          </a:xfrm>
          <a:prstGeom prst="rect">
            <a:avLst/>
          </a:prstGeom>
        </p:spPr>
        <p:txBody>
          <a:bodyPr wrap="square"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D.- Cargar una actualización al Proyecto en una rama</a:t>
            </a:r>
          </a:p>
        </p:txBody>
      </p:sp>
      <p:sp>
        <p:nvSpPr>
          <p:cNvPr id="11" name="Google Shape;177;p31">
            <a:extLst>
              <a:ext uri="{FF2B5EF4-FFF2-40B4-BE49-F238E27FC236}">
                <a16:creationId xmlns:a16="http://schemas.microsoft.com/office/drawing/2014/main" id="{92B20D21-58D3-29BC-D2F5-9CD9579FE750}"/>
              </a:ext>
            </a:extLst>
          </p:cNvPr>
          <p:cNvSpPr txBox="1"/>
          <p:nvPr/>
        </p:nvSpPr>
        <p:spPr>
          <a:xfrm>
            <a:off x="779829" y="2994176"/>
            <a:ext cx="6400800" cy="4857282"/>
          </a:xfrm>
          <a:prstGeom prst="rect">
            <a:avLst/>
          </a:prstGeom>
          <a:noFill/>
          <a:ln>
            <a:noFill/>
          </a:ln>
        </p:spPr>
        <p:txBody>
          <a:bodyPr spcFirstLastPara="1" wrap="square" lIns="55440" tIns="27713" rIns="55440" bIns="27713" anchor="t" anchorCtr="0">
            <a:spAutoFit/>
          </a:bodyPr>
          <a:lstStyle/>
          <a:p>
            <a:r>
              <a:rPr lang="es-CL" sz="3000" b="1" dirty="0">
                <a:latin typeface="Consolas" panose="020B0609020204030204" pitchFamily="49" charset="0"/>
                <a:ea typeface="Arial"/>
                <a:cs typeface="Consolas" panose="020B0609020204030204" pitchFamily="49" charset="0"/>
                <a:sym typeface="Arial"/>
              </a:rPr>
              <a:t>1.- </a:t>
            </a:r>
            <a:r>
              <a:rPr lang="es-CL" sz="3000" dirty="0">
                <a:latin typeface="Consolas" panose="020B0609020204030204" pitchFamily="49" charset="0"/>
                <a:ea typeface="Arial"/>
                <a:cs typeface="Consolas" panose="020B0609020204030204" pitchFamily="49" charset="0"/>
                <a:sym typeface="Arial"/>
              </a:rPr>
              <a:t>Al código en en Visual Studio </a:t>
            </a:r>
            <a:r>
              <a:rPr lang="es-CL" sz="3000" dirty="0" err="1">
                <a:latin typeface="Consolas" panose="020B0609020204030204" pitchFamily="49" charset="0"/>
                <a:ea typeface="Arial"/>
                <a:cs typeface="Consolas" panose="020B0609020204030204" pitchFamily="49" charset="0"/>
                <a:sym typeface="Arial"/>
              </a:rPr>
              <a:t>Code</a:t>
            </a:r>
            <a:r>
              <a:rPr lang="es-CL" sz="3000" dirty="0">
                <a:latin typeface="Consolas" panose="020B0609020204030204" pitchFamily="49" charset="0"/>
                <a:ea typeface="Arial"/>
                <a:cs typeface="Consolas" panose="020B0609020204030204" pitchFamily="49" charset="0"/>
                <a:sym typeface="Arial"/>
              </a:rPr>
              <a:t>, </a:t>
            </a:r>
            <a:r>
              <a:rPr lang="es-CL" sz="3200" dirty="0">
                <a:latin typeface="Consolas" panose="020B0609020204030204" pitchFamily="49" charset="0"/>
                <a:ea typeface="Arial"/>
                <a:cs typeface="Consolas" panose="020B0609020204030204" pitchFamily="49" charset="0"/>
                <a:sym typeface="Arial"/>
              </a:rPr>
              <a:t>realizaremos algunas modificaciones al archivo principal del proyecto.</a:t>
            </a:r>
          </a:p>
          <a:p>
            <a:endParaRPr lang="es-CL" sz="3200" dirty="0">
              <a:latin typeface="Consolas" panose="020B0609020204030204" pitchFamily="49" charset="0"/>
              <a:cs typeface="Consolas" panose="020B0609020204030204" pitchFamily="49" charset="0"/>
              <a:sym typeface="Arial"/>
            </a:endParaRPr>
          </a:p>
          <a:p>
            <a:r>
              <a:rPr lang="es-CL" sz="3200" dirty="0">
                <a:latin typeface="Consolas" panose="020B0609020204030204" pitchFamily="49" charset="0"/>
                <a:cs typeface="Consolas" panose="020B0609020204030204" pitchFamily="49" charset="0"/>
                <a:sym typeface="Arial"/>
              </a:rPr>
              <a:t>2.- </a:t>
            </a:r>
            <a:r>
              <a:rPr lang="es-CL" sz="3000" dirty="0">
                <a:latin typeface="Consolas" panose="020B0609020204030204" pitchFamily="49" charset="0"/>
                <a:ea typeface="Arial"/>
                <a:cs typeface="Consolas" panose="020B0609020204030204" pitchFamily="49" charset="0"/>
                <a:sym typeface="Arial"/>
              </a:rPr>
              <a:t>Agregaremos la suma de 3 valores, quedando como resultado el siguiente código</a:t>
            </a:r>
            <a:endParaRPr lang="es-CL" sz="3000" dirty="0">
              <a:latin typeface="Consolas" panose="020B0609020204030204" pitchFamily="49" charset="0"/>
              <a:cs typeface="Consolas" panose="020B0609020204030204" pitchFamily="49" charset="0"/>
            </a:endParaRPr>
          </a:p>
          <a:p>
            <a:endParaRPr sz="3000" dirty="0">
              <a:latin typeface="Consolas" panose="020B0609020204030204" pitchFamily="49" charset="0"/>
              <a:ea typeface="Arial"/>
              <a:cs typeface="Consolas" panose="020B0609020204030204" pitchFamily="49" charset="0"/>
              <a:sym typeface="Arial"/>
            </a:endParaRPr>
          </a:p>
        </p:txBody>
      </p:sp>
      <p:sp>
        <p:nvSpPr>
          <p:cNvPr id="14" name="Google Shape;188;p32">
            <a:extLst>
              <a:ext uri="{FF2B5EF4-FFF2-40B4-BE49-F238E27FC236}">
                <a16:creationId xmlns:a16="http://schemas.microsoft.com/office/drawing/2014/main" id="{D095C63C-D65C-1FDE-4C54-4E8A387539FE}"/>
              </a:ext>
            </a:extLst>
          </p:cNvPr>
          <p:cNvSpPr txBox="1"/>
          <p:nvPr/>
        </p:nvSpPr>
        <p:spPr>
          <a:xfrm>
            <a:off x="8012107" y="405043"/>
            <a:ext cx="8698421" cy="9904817"/>
          </a:xfrm>
          <a:prstGeom prst="rect">
            <a:avLst/>
          </a:prstGeom>
          <a:noFill/>
          <a:ln>
            <a:noFill/>
          </a:ln>
        </p:spPr>
        <p:txBody>
          <a:bodyPr spcFirstLastPara="1" wrap="square" lIns="55440" tIns="27713" rIns="55440" bIns="27713" anchor="t" anchorCtr="0">
            <a:spAutoFit/>
          </a:bodyPr>
          <a:lstStyle/>
          <a:p>
            <a:r>
              <a:rPr lang="es-CL" sz="2000" dirty="0">
                <a:solidFill>
                  <a:srgbClr val="000000"/>
                </a:solidFill>
                <a:latin typeface="Consolas" panose="020B0609020204030204" pitchFamily="49" charset="0"/>
                <a:ea typeface="Arial"/>
                <a:cs typeface="Consolas" panose="020B0609020204030204" pitchFamily="49" charset="0"/>
                <a:sym typeface="Arial"/>
              </a:rPr>
              <a:t>num1 = </a:t>
            </a:r>
            <a:r>
              <a:rPr lang="es-CL" sz="2000" dirty="0" err="1">
                <a:solidFill>
                  <a:srgbClr val="2B91AF"/>
                </a:solidFill>
                <a:latin typeface="Consolas" panose="020B0609020204030204" pitchFamily="49" charset="0"/>
                <a:ea typeface="Arial"/>
                <a:cs typeface="Consolas" panose="020B0609020204030204" pitchFamily="49" charset="0"/>
                <a:sym typeface="Arial"/>
              </a:rPr>
              <a:t>int</a:t>
            </a:r>
            <a:r>
              <a:rPr lang="es-CL" sz="2000" dirty="0">
                <a:solidFill>
                  <a:srgbClr val="000000"/>
                </a:solidFill>
                <a:latin typeface="Consolas" panose="020B0609020204030204" pitchFamily="49" charset="0"/>
                <a:ea typeface="Arial"/>
                <a:cs typeface="Consolas" panose="020B0609020204030204" pitchFamily="49" charset="0"/>
                <a:sym typeface="Arial"/>
              </a:rPr>
              <a:t>(</a:t>
            </a:r>
            <a:r>
              <a:rPr lang="es-CL" sz="2000" dirty="0">
                <a:solidFill>
                  <a:srgbClr val="2B91AF"/>
                </a:solidFill>
                <a:latin typeface="Consolas" panose="020B0609020204030204" pitchFamily="49" charset="0"/>
                <a:ea typeface="Arial"/>
                <a:cs typeface="Consolas" panose="020B0609020204030204" pitchFamily="49" charset="0"/>
                <a:sym typeface="Arial"/>
              </a:rPr>
              <a:t>input</a:t>
            </a:r>
            <a:r>
              <a:rPr lang="es-CL" sz="2000" dirty="0">
                <a:solidFill>
                  <a:srgbClr val="000000"/>
                </a:solidFill>
                <a:latin typeface="Consolas" panose="020B0609020204030204" pitchFamily="49" charset="0"/>
                <a:ea typeface="Arial"/>
                <a:cs typeface="Consolas" panose="020B0609020204030204" pitchFamily="49" charset="0"/>
                <a:sym typeface="Arial"/>
              </a:rPr>
              <a:t>(</a:t>
            </a:r>
            <a:r>
              <a:rPr lang="es-CL" sz="2000" dirty="0">
                <a:solidFill>
                  <a:srgbClr val="A31515"/>
                </a:solidFill>
                <a:latin typeface="Consolas" panose="020B0609020204030204" pitchFamily="49" charset="0"/>
                <a:ea typeface="Arial"/>
                <a:cs typeface="Consolas" panose="020B0609020204030204" pitchFamily="49" charset="0"/>
                <a:sym typeface="Arial"/>
              </a:rPr>
              <a:t>"numero 1: "</a:t>
            </a:r>
            <a:r>
              <a:rPr lang="es-CL" sz="2000" dirty="0">
                <a:solidFill>
                  <a:srgbClr val="000000"/>
                </a:solidFill>
                <a:latin typeface="Consolas" panose="020B0609020204030204" pitchFamily="49" charset="0"/>
                <a:ea typeface="Arial"/>
                <a:cs typeface="Consolas" panose="020B0609020204030204" pitchFamily="49" charset="0"/>
                <a:sym typeface="Arial"/>
              </a:rPr>
              <a:t>)) </a:t>
            </a:r>
            <a:endParaRPr sz="2000" dirty="0">
              <a:latin typeface="Consolas" panose="020B0609020204030204" pitchFamily="49" charset="0"/>
              <a:cs typeface="Consolas" panose="020B0609020204030204" pitchFamily="49" charset="0"/>
            </a:endParaRPr>
          </a:p>
          <a:p>
            <a:r>
              <a:rPr lang="es-CL" sz="2000" dirty="0">
                <a:solidFill>
                  <a:srgbClr val="000000"/>
                </a:solidFill>
                <a:latin typeface="Consolas" panose="020B0609020204030204" pitchFamily="49" charset="0"/>
                <a:ea typeface="Arial"/>
                <a:cs typeface="Consolas" panose="020B0609020204030204" pitchFamily="49" charset="0"/>
                <a:sym typeface="Arial"/>
              </a:rPr>
              <a:t>num2 = </a:t>
            </a:r>
            <a:r>
              <a:rPr lang="es-CL" sz="2000" dirty="0" err="1">
                <a:solidFill>
                  <a:srgbClr val="2B91AF"/>
                </a:solidFill>
                <a:latin typeface="Consolas" panose="020B0609020204030204" pitchFamily="49" charset="0"/>
                <a:ea typeface="Arial"/>
                <a:cs typeface="Consolas" panose="020B0609020204030204" pitchFamily="49" charset="0"/>
                <a:sym typeface="Arial"/>
              </a:rPr>
              <a:t>int</a:t>
            </a:r>
            <a:r>
              <a:rPr lang="es-CL" sz="2000" dirty="0">
                <a:solidFill>
                  <a:srgbClr val="000000"/>
                </a:solidFill>
                <a:latin typeface="Consolas" panose="020B0609020204030204" pitchFamily="49" charset="0"/>
                <a:ea typeface="Arial"/>
                <a:cs typeface="Consolas" panose="020B0609020204030204" pitchFamily="49" charset="0"/>
                <a:sym typeface="Arial"/>
              </a:rPr>
              <a:t>(</a:t>
            </a:r>
            <a:r>
              <a:rPr lang="es-CL" sz="2000" dirty="0">
                <a:solidFill>
                  <a:srgbClr val="2B91AF"/>
                </a:solidFill>
                <a:latin typeface="Consolas" panose="020B0609020204030204" pitchFamily="49" charset="0"/>
                <a:ea typeface="Arial"/>
                <a:cs typeface="Consolas" panose="020B0609020204030204" pitchFamily="49" charset="0"/>
                <a:sym typeface="Arial"/>
              </a:rPr>
              <a:t>input</a:t>
            </a:r>
            <a:r>
              <a:rPr lang="es-CL" sz="2000" dirty="0">
                <a:solidFill>
                  <a:srgbClr val="000000"/>
                </a:solidFill>
                <a:latin typeface="Consolas" panose="020B0609020204030204" pitchFamily="49" charset="0"/>
                <a:ea typeface="Arial"/>
                <a:cs typeface="Consolas" panose="020B0609020204030204" pitchFamily="49" charset="0"/>
                <a:sym typeface="Arial"/>
              </a:rPr>
              <a:t>(</a:t>
            </a:r>
            <a:r>
              <a:rPr lang="es-CL" sz="2000" dirty="0">
                <a:solidFill>
                  <a:srgbClr val="A31515"/>
                </a:solidFill>
                <a:latin typeface="Consolas" panose="020B0609020204030204" pitchFamily="49" charset="0"/>
                <a:ea typeface="Arial"/>
                <a:cs typeface="Consolas" panose="020B0609020204030204" pitchFamily="49" charset="0"/>
                <a:sym typeface="Arial"/>
              </a:rPr>
              <a:t>"numero 2: "</a:t>
            </a:r>
            <a:r>
              <a:rPr lang="es-CL" sz="2000" dirty="0">
                <a:solidFill>
                  <a:srgbClr val="000000"/>
                </a:solidFill>
                <a:latin typeface="Consolas" panose="020B0609020204030204" pitchFamily="49" charset="0"/>
                <a:ea typeface="Arial"/>
                <a:cs typeface="Consolas" panose="020B0609020204030204" pitchFamily="49" charset="0"/>
                <a:sym typeface="Arial"/>
              </a:rPr>
              <a:t>)) </a:t>
            </a:r>
            <a:endParaRPr sz="2000" dirty="0">
              <a:latin typeface="Consolas" panose="020B0609020204030204" pitchFamily="49" charset="0"/>
              <a:cs typeface="Consolas" panose="020B0609020204030204" pitchFamily="49" charset="0"/>
            </a:endParaRPr>
          </a:p>
          <a:p>
            <a:r>
              <a:rPr lang="es-CL" sz="2000" dirty="0">
                <a:solidFill>
                  <a:srgbClr val="000000"/>
                </a:solidFill>
                <a:highlight>
                  <a:srgbClr val="FFFF00"/>
                </a:highlight>
                <a:latin typeface="Consolas" panose="020B0609020204030204" pitchFamily="49" charset="0"/>
                <a:ea typeface="Arial"/>
                <a:cs typeface="Consolas" panose="020B0609020204030204" pitchFamily="49" charset="0"/>
                <a:sym typeface="Arial"/>
              </a:rPr>
              <a:t>num3 = </a:t>
            </a:r>
            <a:r>
              <a:rPr lang="es-CL" sz="2000" dirty="0" err="1">
                <a:solidFill>
                  <a:srgbClr val="2B91AF"/>
                </a:solidFill>
                <a:highlight>
                  <a:srgbClr val="FFFF00"/>
                </a:highlight>
                <a:latin typeface="Consolas" panose="020B0609020204030204" pitchFamily="49" charset="0"/>
                <a:ea typeface="Arial"/>
                <a:cs typeface="Consolas" panose="020B0609020204030204" pitchFamily="49" charset="0"/>
                <a:sym typeface="Arial"/>
              </a:rPr>
              <a:t>int</a:t>
            </a:r>
            <a:r>
              <a:rPr lang="es-CL" sz="2000" dirty="0">
                <a:solidFill>
                  <a:srgbClr val="000000"/>
                </a:solidFill>
                <a:highlight>
                  <a:srgbClr val="FFFF00"/>
                </a:highlight>
                <a:latin typeface="Consolas" panose="020B0609020204030204" pitchFamily="49" charset="0"/>
                <a:ea typeface="Arial"/>
                <a:cs typeface="Consolas" panose="020B0609020204030204" pitchFamily="49" charset="0"/>
                <a:sym typeface="Arial"/>
              </a:rPr>
              <a:t>(</a:t>
            </a:r>
            <a:r>
              <a:rPr lang="es-CL" sz="2000" dirty="0">
                <a:solidFill>
                  <a:srgbClr val="2B91AF"/>
                </a:solidFill>
                <a:highlight>
                  <a:srgbClr val="FFFF00"/>
                </a:highlight>
                <a:latin typeface="Consolas" panose="020B0609020204030204" pitchFamily="49" charset="0"/>
                <a:ea typeface="Arial"/>
                <a:cs typeface="Consolas" panose="020B0609020204030204" pitchFamily="49" charset="0"/>
                <a:sym typeface="Arial"/>
              </a:rPr>
              <a:t>input</a:t>
            </a:r>
            <a:r>
              <a:rPr lang="es-CL" sz="2000" dirty="0">
                <a:solidFill>
                  <a:srgbClr val="000000"/>
                </a:solidFill>
                <a:highlight>
                  <a:srgbClr val="FFFF00"/>
                </a:highlight>
                <a:latin typeface="Consolas" panose="020B0609020204030204" pitchFamily="49" charset="0"/>
                <a:ea typeface="Arial"/>
                <a:cs typeface="Consolas" panose="020B0609020204030204" pitchFamily="49" charset="0"/>
                <a:sym typeface="Arial"/>
              </a:rPr>
              <a:t>(</a:t>
            </a:r>
            <a:r>
              <a:rPr lang="es-CL" sz="2000" dirty="0">
                <a:solidFill>
                  <a:srgbClr val="A31515"/>
                </a:solidFill>
                <a:highlight>
                  <a:srgbClr val="FFFF00"/>
                </a:highlight>
                <a:latin typeface="Consolas" panose="020B0609020204030204" pitchFamily="49" charset="0"/>
                <a:ea typeface="Arial"/>
                <a:cs typeface="Consolas" panose="020B0609020204030204" pitchFamily="49" charset="0"/>
                <a:sym typeface="Arial"/>
              </a:rPr>
              <a:t>"numero 3: "</a:t>
            </a:r>
            <a:r>
              <a:rPr lang="es-CL" sz="2000" dirty="0">
                <a:solidFill>
                  <a:srgbClr val="000000"/>
                </a:solidFill>
                <a:highlight>
                  <a:srgbClr val="FFFF00"/>
                </a:highlight>
                <a:latin typeface="Consolas" panose="020B0609020204030204" pitchFamily="49" charset="0"/>
                <a:ea typeface="Arial"/>
                <a:cs typeface="Consolas" panose="020B0609020204030204" pitchFamily="49" charset="0"/>
                <a:sym typeface="Arial"/>
              </a:rPr>
              <a:t>)) </a:t>
            </a:r>
            <a:endParaRPr sz="2000" dirty="0">
              <a:solidFill>
                <a:srgbClr val="000000"/>
              </a:solidFill>
              <a:highlight>
                <a:srgbClr val="FFFF00"/>
              </a:highlight>
              <a:latin typeface="Consolas" panose="020B0609020204030204" pitchFamily="49" charset="0"/>
              <a:ea typeface="Arial"/>
              <a:cs typeface="Consolas" panose="020B0609020204030204" pitchFamily="49" charset="0"/>
              <a:sym typeface="Arial"/>
            </a:endParaRPr>
          </a:p>
          <a:p>
            <a:r>
              <a:rPr lang="es-CL" sz="2000" dirty="0">
                <a:solidFill>
                  <a:srgbClr val="000000"/>
                </a:solidFill>
                <a:latin typeface="Consolas" panose="020B0609020204030204" pitchFamily="49" charset="0"/>
                <a:ea typeface="Arial"/>
                <a:cs typeface="Consolas" panose="020B0609020204030204" pitchFamily="49" charset="0"/>
                <a:sym typeface="Arial"/>
              </a:rPr>
              <a:t>valor = 0</a:t>
            </a:r>
            <a:endParaRPr sz="2000" dirty="0">
              <a:latin typeface="Consolas" panose="020B0609020204030204" pitchFamily="49" charset="0"/>
              <a:cs typeface="Consolas" panose="020B0609020204030204" pitchFamily="49" charset="0"/>
            </a:endParaRPr>
          </a:p>
          <a:p>
            <a:r>
              <a:rPr lang="es-CL" sz="2000" dirty="0">
                <a:solidFill>
                  <a:srgbClr val="0000FF"/>
                </a:solidFill>
                <a:latin typeface="Consolas" panose="020B0609020204030204" pitchFamily="49" charset="0"/>
                <a:ea typeface="Arial"/>
                <a:cs typeface="Consolas" panose="020B0609020204030204" pitchFamily="49" charset="0"/>
                <a:sym typeface="Arial"/>
              </a:rPr>
              <a:t>while</a:t>
            </a:r>
            <a:r>
              <a:rPr lang="es-CL" sz="2000" dirty="0">
                <a:solidFill>
                  <a:srgbClr val="000000"/>
                </a:solidFill>
                <a:latin typeface="Consolas" panose="020B0609020204030204" pitchFamily="49" charset="0"/>
                <a:ea typeface="Arial"/>
                <a:cs typeface="Consolas" panose="020B0609020204030204" pitchFamily="49" charset="0"/>
                <a:sym typeface="Arial"/>
              </a:rPr>
              <a:t> </a:t>
            </a:r>
            <a:r>
              <a:rPr lang="es-CL" sz="2000" dirty="0">
                <a:solidFill>
                  <a:srgbClr val="0000FF"/>
                </a:solidFill>
                <a:latin typeface="Consolas" panose="020B0609020204030204" pitchFamily="49" charset="0"/>
                <a:ea typeface="Arial"/>
                <a:cs typeface="Consolas" panose="020B0609020204030204" pitchFamily="49" charset="0"/>
                <a:sym typeface="Arial"/>
              </a:rPr>
              <a:t>True</a:t>
            </a:r>
            <a:r>
              <a:rPr lang="es-CL" sz="2000" dirty="0">
                <a:solidFill>
                  <a:srgbClr val="000000"/>
                </a:solidFill>
                <a:latin typeface="Consolas" panose="020B0609020204030204" pitchFamily="49" charset="0"/>
                <a:ea typeface="Arial"/>
                <a:cs typeface="Consolas" panose="020B0609020204030204" pitchFamily="49" charset="0"/>
                <a:sym typeface="Arial"/>
              </a:rPr>
              <a:t>:</a:t>
            </a:r>
            <a:endParaRPr sz="2000" dirty="0">
              <a:latin typeface="Consolas" panose="020B0609020204030204" pitchFamily="49" charset="0"/>
              <a:cs typeface="Consolas" panose="020B0609020204030204" pitchFamily="49" charset="0"/>
            </a:endParaRPr>
          </a:p>
          <a:p>
            <a:r>
              <a:rPr lang="es-CL" sz="2000" dirty="0">
                <a:solidFill>
                  <a:srgbClr val="000000"/>
                </a:solidFill>
                <a:latin typeface="Consolas" panose="020B0609020204030204" pitchFamily="49" charset="0"/>
                <a:ea typeface="Arial"/>
                <a:cs typeface="Consolas" panose="020B0609020204030204" pitchFamily="49" charset="0"/>
                <a:sym typeface="Arial"/>
              </a:rPr>
              <a:t>    </a:t>
            </a:r>
            <a:r>
              <a:rPr lang="es-CL" sz="2000" dirty="0">
                <a:solidFill>
                  <a:srgbClr val="2B91AF"/>
                </a:solidFill>
                <a:latin typeface="Consolas" panose="020B0609020204030204" pitchFamily="49" charset="0"/>
                <a:ea typeface="Arial"/>
                <a:cs typeface="Consolas" panose="020B0609020204030204" pitchFamily="49" charset="0"/>
                <a:sym typeface="Arial"/>
              </a:rPr>
              <a:t>print</a:t>
            </a:r>
            <a:r>
              <a:rPr lang="es-CL" sz="2000" dirty="0">
                <a:solidFill>
                  <a:srgbClr val="000000"/>
                </a:solidFill>
                <a:latin typeface="Consolas" panose="020B0609020204030204" pitchFamily="49" charset="0"/>
                <a:ea typeface="Arial"/>
                <a:cs typeface="Consolas" panose="020B0609020204030204" pitchFamily="49" charset="0"/>
                <a:sym typeface="Arial"/>
              </a:rPr>
              <a:t>(</a:t>
            </a:r>
            <a:r>
              <a:rPr lang="es-CL" sz="2000" dirty="0">
                <a:solidFill>
                  <a:srgbClr val="A31515"/>
                </a:solidFill>
                <a:latin typeface="Consolas" panose="020B0609020204030204" pitchFamily="49" charset="0"/>
                <a:ea typeface="Arial"/>
                <a:cs typeface="Consolas" panose="020B0609020204030204" pitchFamily="49" charset="0"/>
                <a:sym typeface="Arial"/>
              </a:rPr>
              <a:t>"""seleccione </a:t>
            </a:r>
            <a:r>
              <a:rPr lang="es-CL" sz="2000" dirty="0" err="1">
                <a:solidFill>
                  <a:srgbClr val="A31515"/>
                </a:solidFill>
                <a:latin typeface="Consolas" panose="020B0609020204030204" pitchFamily="49" charset="0"/>
                <a:ea typeface="Arial"/>
                <a:cs typeface="Consolas" panose="020B0609020204030204" pitchFamily="49" charset="0"/>
                <a:sym typeface="Arial"/>
              </a:rPr>
              <a:t>opcion</a:t>
            </a:r>
            <a:endParaRPr sz="2000" dirty="0">
              <a:solidFill>
                <a:srgbClr val="A31515"/>
              </a:solidFill>
              <a:latin typeface="Consolas" panose="020B0609020204030204" pitchFamily="49" charset="0"/>
              <a:ea typeface="Arial"/>
              <a:cs typeface="Consolas" panose="020B0609020204030204" pitchFamily="49" charset="0"/>
              <a:sym typeface="Arial"/>
            </a:endParaRPr>
          </a:p>
          <a:p>
            <a:r>
              <a:rPr lang="es-CL" sz="2000" dirty="0">
                <a:solidFill>
                  <a:srgbClr val="A31515"/>
                </a:solidFill>
                <a:latin typeface="Consolas" panose="020B0609020204030204" pitchFamily="49" charset="0"/>
                <a:ea typeface="Arial"/>
                <a:cs typeface="Consolas" panose="020B0609020204030204" pitchFamily="49" charset="0"/>
                <a:sym typeface="Arial"/>
              </a:rPr>
              <a:t>            1- Sumar </a:t>
            </a:r>
            <a:endParaRPr sz="2000" dirty="0">
              <a:latin typeface="Consolas" panose="020B0609020204030204" pitchFamily="49" charset="0"/>
              <a:cs typeface="Consolas" panose="020B0609020204030204" pitchFamily="49" charset="0"/>
            </a:endParaRPr>
          </a:p>
          <a:p>
            <a:r>
              <a:rPr lang="es-CL" sz="2000" dirty="0">
                <a:solidFill>
                  <a:srgbClr val="A31515"/>
                </a:solidFill>
                <a:latin typeface="Consolas" panose="020B0609020204030204" pitchFamily="49" charset="0"/>
                <a:ea typeface="Arial"/>
                <a:cs typeface="Consolas" panose="020B0609020204030204" pitchFamily="49" charset="0"/>
                <a:sym typeface="Arial"/>
              </a:rPr>
              <a:t>            2- Restar</a:t>
            </a:r>
            <a:endParaRPr sz="2000" dirty="0">
              <a:latin typeface="Consolas" panose="020B0609020204030204" pitchFamily="49" charset="0"/>
              <a:cs typeface="Consolas" panose="020B0609020204030204" pitchFamily="49" charset="0"/>
            </a:endParaRPr>
          </a:p>
          <a:p>
            <a:r>
              <a:rPr lang="es-CL" sz="2000" dirty="0">
                <a:solidFill>
                  <a:srgbClr val="A31515"/>
                </a:solidFill>
                <a:latin typeface="Consolas" panose="020B0609020204030204" pitchFamily="49" charset="0"/>
                <a:ea typeface="Arial"/>
                <a:cs typeface="Consolas" panose="020B0609020204030204" pitchFamily="49" charset="0"/>
                <a:sym typeface="Arial"/>
              </a:rPr>
              <a:t>            3- Multiplicar</a:t>
            </a:r>
            <a:endParaRPr sz="2000" dirty="0">
              <a:latin typeface="Consolas" panose="020B0609020204030204" pitchFamily="49" charset="0"/>
              <a:cs typeface="Consolas" panose="020B0609020204030204" pitchFamily="49" charset="0"/>
            </a:endParaRPr>
          </a:p>
          <a:p>
            <a:r>
              <a:rPr lang="es-CL" sz="2000" dirty="0">
                <a:solidFill>
                  <a:srgbClr val="A31515"/>
                </a:solidFill>
                <a:latin typeface="Consolas" panose="020B0609020204030204" pitchFamily="49" charset="0"/>
                <a:ea typeface="Arial"/>
                <a:cs typeface="Consolas" panose="020B0609020204030204" pitchFamily="49" charset="0"/>
                <a:sym typeface="Arial"/>
              </a:rPr>
              <a:t>            4- dividir </a:t>
            </a:r>
            <a:endParaRPr sz="2000" dirty="0">
              <a:latin typeface="Consolas" panose="020B0609020204030204" pitchFamily="49" charset="0"/>
              <a:cs typeface="Consolas" panose="020B0609020204030204" pitchFamily="49" charset="0"/>
            </a:endParaRPr>
          </a:p>
          <a:p>
            <a:r>
              <a:rPr lang="es-CL" sz="2000" dirty="0">
                <a:solidFill>
                  <a:srgbClr val="A31515"/>
                </a:solidFill>
                <a:latin typeface="Consolas" panose="020B0609020204030204" pitchFamily="49" charset="0"/>
                <a:ea typeface="Arial"/>
                <a:cs typeface="Consolas" panose="020B0609020204030204" pitchFamily="49" charset="0"/>
                <a:sym typeface="Arial"/>
              </a:rPr>
              <a:t>           </a:t>
            </a:r>
            <a:r>
              <a:rPr lang="es-CL" sz="2000" dirty="0">
                <a:solidFill>
                  <a:srgbClr val="A31515"/>
                </a:solidFill>
                <a:highlight>
                  <a:srgbClr val="FFFF00"/>
                </a:highlight>
                <a:latin typeface="Consolas" panose="020B0609020204030204" pitchFamily="49" charset="0"/>
                <a:ea typeface="Arial"/>
                <a:cs typeface="Consolas" panose="020B0609020204030204" pitchFamily="49" charset="0"/>
                <a:sym typeface="Arial"/>
              </a:rPr>
              <a:t> 5- sumar 3 valores</a:t>
            </a:r>
            <a:endParaRPr sz="2000" dirty="0">
              <a:highlight>
                <a:srgbClr val="FFFF00"/>
              </a:highlight>
              <a:latin typeface="Consolas" panose="020B0609020204030204" pitchFamily="49" charset="0"/>
              <a:cs typeface="Consolas" panose="020B0609020204030204" pitchFamily="49" charset="0"/>
            </a:endParaRPr>
          </a:p>
          <a:p>
            <a:r>
              <a:rPr lang="es-CL" sz="2000" dirty="0">
                <a:solidFill>
                  <a:srgbClr val="A31515"/>
                </a:solidFill>
                <a:latin typeface="Consolas" panose="020B0609020204030204" pitchFamily="49" charset="0"/>
                <a:ea typeface="Arial"/>
                <a:cs typeface="Consolas" panose="020B0609020204030204" pitchFamily="49" charset="0"/>
                <a:sym typeface="Arial"/>
              </a:rPr>
              <a:t>        """</a:t>
            </a:r>
            <a:r>
              <a:rPr lang="es-CL" sz="2000" dirty="0">
                <a:solidFill>
                  <a:srgbClr val="000000"/>
                </a:solidFill>
                <a:latin typeface="Consolas" panose="020B0609020204030204" pitchFamily="49" charset="0"/>
                <a:ea typeface="Arial"/>
                <a:cs typeface="Consolas" panose="020B0609020204030204" pitchFamily="49" charset="0"/>
                <a:sym typeface="Arial"/>
              </a:rPr>
              <a:t>)</a:t>
            </a:r>
            <a:endParaRPr sz="2000" dirty="0">
              <a:latin typeface="Consolas" panose="020B0609020204030204" pitchFamily="49" charset="0"/>
              <a:cs typeface="Consolas" panose="020B0609020204030204" pitchFamily="49" charset="0"/>
            </a:endParaRPr>
          </a:p>
          <a:p>
            <a:endParaRPr sz="2000" dirty="0">
              <a:solidFill>
                <a:srgbClr val="000000"/>
              </a:solidFill>
              <a:latin typeface="Consolas" panose="020B0609020204030204" pitchFamily="49" charset="0"/>
              <a:ea typeface="Arial"/>
              <a:cs typeface="Consolas" panose="020B0609020204030204" pitchFamily="49" charset="0"/>
              <a:sym typeface="Arial"/>
            </a:endParaRPr>
          </a:p>
          <a:p>
            <a:r>
              <a:rPr lang="es-CL" sz="2000" dirty="0">
                <a:solidFill>
                  <a:srgbClr val="000000"/>
                </a:solidFill>
                <a:latin typeface="Consolas" panose="020B0609020204030204" pitchFamily="49" charset="0"/>
                <a:ea typeface="Arial"/>
                <a:cs typeface="Consolas" panose="020B0609020204030204" pitchFamily="49" charset="0"/>
                <a:sym typeface="Arial"/>
              </a:rPr>
              <a:t>    valor = </a:t>
            </a:r>
            <a:r>
              <a:rPr lang="es-CL" sz="2000" dirty="0" err="1">
                <a:solidFill>
                  <a:srgbClr val="2B91AF"/>
                </a:solidFill>
                <a:latin typeface="Consolas" panose="020B0609020204030204" pitchFamily="49" charset="0"/>
                <a:ea typeface="Arial"/>
                <a:cs typeface="Consolas" panose="020B0609020204030204" pitchFamily="49" charset="0"/>
                <a:sym typeface="Arial"/>
              </a:rPr>
              <a:t>int</a:t>
            </a:r>
            <a:r>
              <a:rPr lang="es-CL" sz="2000" dirty="0">
                <a:solidFill>
                  <a:srgbClr val="000000"/>
                </a:solidFill>
                <a:latin typeface="Consolas" panose="020B0609020204030204" pitchFamily="49" charset="0"/>
                <a:ea typeface="Arial"/>
                <a:cs typeface="Consolas" panose="020B0609020204030204" pitchFamily="49" charset="0"/>
                <a:sym typeface="Arial"/>
              </a:rPr>
              <a:t>(</a:t>
            </a:r>
            <a:r>
              <a:rPr lang="es-CL" sz="2000" dirty="0">
                <a:solidFill>
                  <a:srgbClr val="2B91AF"/>
                </a:solidFill>
                <a:latin typeface="Consolas" panose="020B0609020204030204" pitchFamily="49" charset="0"/>
                <a:ea typeface="Arial"/>
                <a:cs typeface="Consolas" panose="020B0609020204030204" pitchFamily="49" charset="0"/>
                <a:sym typeface="Arial"/>
              </a:rPr>
              <a:t>input</a:t>
            </a:r>
            <a:r>
              <a:rPr lang="es-CL" sz="2000" dirty="0">
                <a:solidFill>
                  <a:srgbClr val="000000"/>
                </a:solidFill>
                <a:latin typeface="Consolas" panose="020B0609020204030204" pitchFamily="49" charset="0"/>
                <a:ea typeface="Arial"/>
                <a:cs typeface="Consolas" panose="020B0609020204030204" pitchFamily="49" charset="0"/>
                <a:sym typeface="Arial"/>
              </a:rPr>
              <a:t>(</a:t>
            </a:r>
            <a:r>
              <a:rPr lang="es-CL" sz="2000" dirty="0">
                <a:solidFill>
                  <a:srgbClr val="A31515"/>
                </a:solidFill>
                <a:latin typeface="Consolas" panose="020B0609020204030204" pitchFamily="49" charset="0"/>
                <a:ea typeface="Arial"/>
                <a:cs typeface="Consolas" panose="020B0609020204030204" pitchFamily="49" charset="0"/>
                <a:sym typeface="Arial"/>
              </a:rPr>
              <a:t>"Elige una </a:t>
            </a:r>
            <a:r>
              <a:rPr lang="es-CL" sz="2000" dirty="0" err="1">
                <a:solidFill>
                  <a:srgbClr val="A31515"/>
                </a:solidFill>
                <a:latin typeface="Consolas" panose="020B0609020204030204" pitchFamily="49" charset="0"/>
                <a:ea typeface="Arial"/>
                <a:cs typeface="Consolas" panose="020B0609020204030204" pitchFamily="49" charset="0"/>
                <a:sym typeface="Arial"/>
              </a:rPr>
              <a:t>opcion</a:t>
            </a:r>
            <a:r>
              <a:rPr lang="es-CL" sz="2000" dirty="0">
                <a:solidFill>
                  <a:srgbClr val="A31515"/>
                </a:solidFill>
                <a:latin typeface="Consolas" panose="020B0609020204030204" pitchFamily="49" charset="0"/>
                <a:ea typeface="Arial"/>
                <a:cs typeface="Consolas" panose="020B0609020204030204" pitchFamily="49" charset="0"/>
                <a:sym typeface="Arial"/>
              </a:rPr>
              <a:t>: "</a:t>
            </a:r>
            <a:r>
              <a:rPr lang="es-CL" sz="2000" dirty="0">
                <a:solidFill>
                  <a:srgbClr val="000000"/>
                </a:solidFill>
                <a:latin typeface="Consolas" panose="020B0609020204030204" pitchFamily="49" charset="0"/>
                <a:ea typeface="Arial"/>
                <a:cs typeface="Consolas" panose="020B0609020204030204" pitchFamily="49" charset="0"/>
                <a:sym typeface="Arial"/>
              </a:rPr>
              <a:t>) )     </a:t>
            </a:r>
            <a:endParaRPr sz="2000" dirty="0">
              <a:solidFill>
                <a:srgbClr val="000000"/>
              </a:solidFill>
              <a:latin typeface="Consolas" panose="020B0609020204030204" pitchFamily="49" charset="0"/>
              <a:ea typeface="Arial"/>
              <a:cs typeface="Consolas" panose="020B0609020204030204" pitchFamily="49" charset="0"/>
              <a:sym typeface="Arial"/>
            </a:endParaRPr>
          </a:p>
          <a:p>
            <a:r>
              <a:rPr lang="es-CL" sz="2000" dirty="0">
                <a:solidFill>
                  <a:srgbClr val="000000"/>
                </a:solidFill>
                <a:latin typeface="Consolas" panose="020B0609020204030204" pitchFamily="49" charset="0"/>
                <a:ea typeface="Arial"/>
                <a:cs typeface="Consolas" panose="020B0609020204030204" pitchFamily="49" charset="0"/>
                <a:sym typeface="Arial"/>
              </a:rPr>
              <a:t>    </a:t>
            </a:r>
            <a:r>
              <a:rPr lang="es-CL" sz="2000" dirty="0" err="1">
                <a:solidFill>
                  <a:srgbClr val="0000FF"/>
                </a:solidFill>
                <a:latin typeface="Consolas" panose="020B0609020204030204" pitchFamily="49" charset="0"/>
                <a:ea typeface="Arial"/>
                <a:cs typeface="Consolas" panose="020B0609020204030204" pitchFamily="49" charset="0"/>
                <a:sym typeface="Arial"/>
              </a:rPr>
              <a:t>if</a:t>
            </a:r>
            <a:r>
              <a:rPr lang="es-CL" sz="2000" dirty="0">
                <a:solidFill>
                  <a:srgbClr val="000000"/>
                </a:solidFill>
                <a:latin typeface="Consolas" panose="020B0609020204030204" pitchFamily="49" charset="0"/>
                <a:ea typeface="Arial"/>
                <a:cs typeface="Consolas" panose="020B0609020204030204" pitchFamily="49" charset="0"/>
                <a:sym typeface="Arial"/>
              </a:rPr>
              <a:t> valor == 1:</a:t>
            </a:r>
            <a:endParaRPr sz="2000" dirty="0">
              <a:latin typeface="Consolas" panose="020B0609020204030204" pitchFamily="49" charset="0"/>
              <a:cs typeface="Consolas" panose="020B0609020204030204" pitchFamily="49" charset="0"/>
            </a:endParaRPr>
          </a:p>
          <a:p>
            <a:r>
              <a:rPr lang="es-CL" sz="2000" dirty="0">
                <a:solidFill>
                  <a:srgbClr val="000000"/>
                </a:solidFill>
                <a:latin typeface="Consolas" panose="020B0609020204030204" pitchFamily="49" charset="0"/>
                <a:ea typeface="Arial"/>
                <a:cs typeface="Consolas" panose="020B0609020204030204" pitchFamily="49" charset="0"/>
                <a:sym typeface="Arial"/>
              </a:rPr>
              <a:t>        </a:t>
            </a:r>
            <a:r>
              <a:rPr lang="es-CL" sz="2000" dirty="0">
                <a:solidFill>
                  <a:srgbClr val="2B91AF"/>
                </a:solidFill>
                <a:latin typeface="Consolas" panose="020B0609020204030204" pitchFamily="49" charset="0"/>
                <a:ea typeface="Arial"/>
                <a:cs typeface="Consolas" panose="020B0609020204030204" pitchFamily="49" charset="0"/>
                <a:sym typeface="Arial"/>
              </a:rPr>
              <a:t>print</a:t>
            </a:r>
            <a:r>
              <a:rPr lang="es-CL" sz="2000" dirty="0">
                <a:solidFill>
                  <a:srgbClr val="000000"/>
                </a:solidFill>
                <a:latin typeface="Consolas" panose="020B0609020204030204" pitchFamily="49" charset="0"/>
                <a:ea typeface="Arial"/>
                <a:cs typeface="Consolas" panose="020B0609020204030204" pitchFamily="49" charset="0"/>
                <a:sym typeface="Arial"/>
              </a:rPr>
              <a:t>(</a:t>
            </a:r>
            <a:r>
              <a:rPr lang="es-CL" sz="2000" dirty="0">
                <a:solidFill>
                  <a:srgbClr val="A31515"/>
                </a:solidFill>
                <a:latin typeface="Consolas" panose="020B0609020204030204" pitchFamily="49" charset="0"/>
                <a:ea typeface="Arial"/>
                <a:cs typeface="Consolas" panose="020B0609020204030204" pitchFamily="49" charset="0"/>
                <a:sym typeface="Arial"/>
              </a:rPr>
              <a:t>"la suma es"</a:t>
            </a:r>
            <a:r>
              <a:rPr lang="es-CL" sz="2000" dirty="0">
                <a:solidFill>
                  <a:srgbClr val="000000"/>
                </a:solidFill>
                <a:latin typeface="Consolas" panose="020B0609020204030204" pitchFamily="49" charset="0"/>
                <a:ea typeface="Arial"/>
                <a:cs typeface="Consolas" panose="020B0609020204030204" pitchFamily="49" charset="0"/>
                <a:sym typeface="Arial"/>
              </a:rPr>
              <a:t>,num1+num2)</a:t>
            </a:r>
            <a:endParaRPr sz="2000" dirty="0">
              <a:latin typeface="Consolas" panose="020B0609020204030204" pitchFamily="49" charset="0"/>
              <a:cs typeface="Consolas" panose="020B0609020204030204" pitchFamily="49" charset="0"/>
            </a:endParaRPr>
          </a:p>
          <a:p>
            <a:r>
              <a:rPr lang="es-CL" sz="2000" dirty="0">
                <a:solidFill>
                  <a:srgbClr val="000000"/>
                </a:solidFill>
                <a:latin typeface="Consolas" panose="020B0609020204030204" pitchFamily="49" charset="0"/>
                <a:ea typeface="Arial"/>
                <a:cs typeface="Consolas" panose="020B0609020204030204" pitchFamily="49" charset="0"/>
                <a:sym typeface="Arial"/>
              </a:rPr>
              <a:t>        </a:t>
            </a:r>
            <a:r>
              <a:rPr lang="es-CL" sz="2000" dirty="0">
                <a:solidFill>
                  <a:srgbClr val="0000FF"/>
                </a:solidFill>
                <a:latin typeface="Consolas" panose="020B0609020204030204" pitchFamily="49" charset="0"/>
                <a:ea typeface="Arial"/>
                <a:cs typeface="Consolas" panose="020B0609020204030204" pitchFamily="49" charset="0"/>
                <a:sym typeface="Arial"/>
              </a:rPr>
              <a:t>break</a:t>
            </a:r>
            <a:r>
              <a:rPr lang="es-CL" sz="2000" dirty="0">
                <a:solidFill>
                  <a:srgbClr val="000000"/>
                </a:solidFill>
                <a:latin typeface="Consolas" panose="020B0609020204030204" pitchFamily="49" charset="0"/>
                <a:ea typeface="Arial"/>
                <a:cs typeface="Consolas" panose="020B0609020204030204" pitchFamily="49" charset="0"/>
                <a:sym typeface="Arial"/>
              </a:rPr>
              <a:t>;</a:t>
            </a:r>
            <a:endParaRPr sz="2000" dirty="0">
              <a:latin typeface="Consolas" panose="020B0609020204030204" pitchFamily="49" charset="0"/>
              <a:cs typeface="Consolas" panose="020B0609020204030204" pitchFamily="49" charset="0"/>
            </a:endParaRPr>
          </a:p>
          <a:p>
            <a:r>
              <a:rPr lang="es-CL" sz="2000" dirty="0">
                <a:solidFill>
                  <a:srgbClr val="000000"/>
                </a:solidFill>
                <a:latin typeface="Consolas" panose="020B0609020204030204" pitchFamily="49" charset="0"/>
                <a:ea typeface="Arial"/>
                <a:cs typeface="Consolas" panose="020B0609020204030204" pitchFamily="49" charset="0"/>
                <a:sym typeface="Arial"/>
              </a:rPr>
              <a:t>    </a:t>
            </a:r>
            <a:r>
              <a:rPr lang="es-CL" sz="2000" dirty="0" err="1">
                <a:solidFill>
                  <a:srgbClr val="0000FF"/>
                </a:solidFill>
                <a:latin typeface="Consolas" panose="020B0609020204030204" pitchFamily="49" charset="0"/>
                <a:ea typeface="Arial"/>
                <a:cs typeface="Consolas" panose="020B0609020204030204" pitchFamily="49" charset="0"/>
                <a:sym typeface="Arial"/>
              </a:rPr>
              <a:t>if</a:t>
            </a:r>
            <a:r>
              <a:rPr lang="es-CL" sz="2000" dirty="0">
                <a:solidFill>
                  <a:srgbClr val="000000"/>
                </a:solidFill>
                <a:latin typeface="Consolas" panose="020B0609020204030204" pitchFamily="49" charset="0"/>
                <a:ea typeface="Arial"/>
                <a:cs typeface="Consolas" panose="020B0609020204030204" pitchFamily="49" charset="0"/>
                <a:sym typeface="Arial"/>
              </a:rPr>
              <a:t> valor == 2:</a:t>
            </a:r>
            <a:endParaRPr sz="2000" dirty="0">
              <a:latin typeface="Consolas" panose="020B0609020204030204" pitchFamily="49" charset="0"/>
              <a:cs typeface="Consolas" panose="020B0609020204030204" pitchFamily="49" charset="0"/>
            </a:endParaRPr>
          </a:p>
          <a:p>
            <a:r>
              <a:rPr lang="es-CL" sz="2000" dirty="0">
                <a:solidFill>
                  <a:srgbClr val="000000"/>
                </a:solidFill>
                <a:latin typeface="Consolas" panose="020B0609020204030204" pitchFamily="49" charset="0"/>
                <a:ea typeface="Arial"/>
                <a:cs typeface="Consolas" panose="020B0609020204030204" pitchFamily="49" charset="0"/>
                <a:sym typeface="Arial"/>
              </a:rPr>
              <a:t>        </a:t>
            </a:r>
            <a:r>
              <a:rPr lang="es-CL" sz="2000" dirty="0">
                <a:solidFill>
                  <a:srgbClr val="2B91AF"/>
                </a:solidFill>
                <a:latin typeface="Consolas" panose="020B0609020204030204" pitchFamily="49" charset="0"/>
                <a:ea typeface="Arial"/>
                <a:cs typeface="Consolas" panose="020B0609020204030204" pitchFamily="49" charset="0"/>
                <a:sym typeface="Arial"/>
              </a:rPr>
              <a:t>print</a:t>
            </a:r>
            <a:r>
              <a:rPr lang="es-CL" sz="2000" dirty="0">
                <a:solidFill>
                  <a:srgbClr val="000000"/>
                </a:solidFill>
                <a:latin typeface="Consolas" panose="020B0609020204030204" pitchFamily="49" charset="0"/>
                <a:ea typeface="Arial"/>
                <a:cs typeface="Consolas" panose="020B0609020204030204" pitchFamily="49" charset="0"/>
                <a:sym typeface="Arial"/>
              </a:rPr>
              <a:t>(</a:t>
            </a:r>
            <a:r>
              <a:rPr lang="es-CL" sz="2000" dirty="0">
                <a:solidFill>
                  <a:srgbClr val="A31515"/>
                </a:solidFill>
                <a:latin typeface="Consolas" panose="020B0609020204030204" pitchFamily="49" charset="0"/>
                <a:ea typeface="Arial"/>
                <a:cs typeface="Consolas" panose="020B0609020204030204" pitchFamily="49" charset="0"/>
                <a:sym typeface="Arial"/>
              </a:rPr>
              <a:t>"la resta es"</a:t>
            </a:r>
            <a:r>
              <a:rPr lang="es-CL" sz="2000" dirty="0">
                <a:solidFill>
                  <a:srgbClr val="000000"/>
                </a:solidFill>
                <a:latin typeface="Consolas" panose="020B0609020204030204" pitchFamily="49" charset="0"/>
                <a:ea typeface="Arial"/>
                <a:cs typeface="Consolas" panose="020B0609020204030204" pitchFamily="49" charset="0"/>
                <a:sym typeface="Arial"/>
              </a:rPr>
              <a:t>,num1-num2)</a:t>
            </a:r>
            <a:endParaRPr sz="2000" dirty="0">
              <a:latin typeface="Consolas" panose="020B0609020204030204" pitchFamily="49" charset="0"/>
              <a:cs typeface="Consolas" panose="020B0609020204030204" pitchFamily="49" charset="0"/>
            </a:endParaRPr>
          </a:p>
          <a:p>
            <a:r>
              <a:rPr lang="es-CL" sz="2000" dirty="0">
                <a:solidFill>
                  <a:srgbClr val="000000"/>
                </a:solidFill>
                <a:latin typeface="Consolas" panose="020B0609020204030204" pitchFamily="49" charset="0"/>
                <a:ea typeface="Arial"/>
                <a:cs typeface="Consolas" panose="020B0609020204030204" pitchFamily="49" charset="0"/>
                <a:sym typeface="Arial"/>
              </a:rPr>
              <a:t>        </a:t>
            </a:r>
            <a:r>
              <a:rPr lang="es-CL" sz="2000" dirty="0">
                <a:solidFill>
                  <a:srgbClr val="0000FF"/>
                </a:solidFill>
                <a:latin typeface="Consolas" panose="020B0609020204030204" pitchFamily="49" charset="0"/>
                <a:ea typeface="Arial"/>
                <a:cs typeface="Consolas" panose="020B0609020204030204" pitchFamily="49" charset="0"/>
                <a:sym typeface="Arial"/>
              </a:rPr>
              <a:t>break</a:t>
            </a:r>
            <a:r>
              <a:rPr lang="es-CL" sz="2000" dirty="0">
                <a:solidFill>
                  <a:srgbClr val="000000"/>
                </a:solidFill>
                <a:latin typeface="Consolas" panose="020B0609020204030204" pitchFamily="49" charset="0"/>
                <a:ea typeface="Arial"/>
                <a:cs typeface="Consolas" panose="020B0609020204030204" pitchFamily="49" charset="0"/>
                <a:sym typeface="Arial"/>
              </a:rPr>
              <a:t>;</a:t>
            </a:r>
            <a:endParaRPr sz="2000" dirty="0">
              <a:latin typeface="Consolas" panose="020B0609020204030204" pitchFamily="49" charset="0"/>
              <a:cs typeface="Consolas" panose="020B0609020204030204" pitchFamily="49" charset="0"/>
            </a:endParaRPr>
          </a:p>
          <a:p>
            <a:r>
              <a:rPr lang="es-CL" sz="2000" dirty="0">
                <a:solidFill>
                  <a:srgbClr val="000000"/>
                </a:solidFill>
                <a:latin typeface="Consolas" panose="020B0609020204030204" pitchFamily="49" charset="0"/>
                <a:ea typeface="Arial"/>
                <a:cs typeface="Consolas" panose="020B0609020204030204" pitchFamily="49" charset="0"/>
                <a:sym typeface="Arial"/>
              </a:rPr>
              <a:t>    </a:t>
            </a:r>
            <a:r>
              <a:rPr lang="es-CL" sz="2000" dirty="0" err="1">
                <a:solidFill>
                  <a:srgbClr val="0000FF"/>
                </a:solidFill>
                <a:latin typeface="Consolas" panose="020B0609020204030204" pitchFamily="49" charset="0"/>
                <a:ea typeface="Arial"/>
                <a:cs typeface="Consolas" panose="020B0609020204030204" pitchFamily="49" charset="0"/>
                <a:sym typeface="Arial"/>
              </a:rPr>
              <a:t>if</a:t>
            </a:r>
            <a:r>
              <a:rPr lang="es-CL" sz="2000" dirty="0">
                <a:solidFill>
                  <a:srgbClr val="000000"/>
                </a:solidFill>
                <a:latin typeface="Consolas" panose="020B0609020204030204" pitchFamily="49" charset="0"/>
                <a:ea typeface="Arial"/>
                <a:cs typeface="Consolas" panose="020B0609020204030204" pitchFamily="49" charset="0"/>
                <a:sym typeface="Arial"/>
              </a:rPr>
              <a:t> valor == 3:</a:t>
            </a:r>
            <a:endParaRPr sz="2000" dirty="0">
              <a:latin typeface="Consolas" panose="020B0609020204030204" pitchFamily="49" charset="0"/>
              <a:cs typeface="Consolas" panose="020B0609020204030204" pitchFamily="49" charset="0"/>
            </a:endParaRPr>
          </a:p>
          <a:p>
            <a:r>
              <a:rPr lang="es-CL" sz="2000" dirty="0">
                <a:solidFill>
                  <a:srgbClr val="000000"/>
                </a:solidFill>
                <a:latin typeface="Consolas" panose="020B0609020204030204" pitchFamily="49" charset="0"/>
                <a:ea typeface="Arial"/>
                <a:cs typeface="Consolas" panose="020B0609020204030204" pitchFamily="49" charset="0"/>
                <a:sym typeface="Arial"/>
              </a:rPr>
              <a:t>        </a:t>
            </a:r>
            <a:r>
              <a:rPr lang="es-CL" sz="2000" dirty="0">
                <a:solidFill>
                  <a:srgbClr val="2B91AF"/>
                </a:solidFill>
                <a:latin typeface="Consolas" panose="020B0609020204030204" pitchFamily="49" charset="0"/>
                <a:ea typeface="Arial"/>
                <a:cs typeface="Consolas" panose="020B0609020204030204" pitchFamily="49" charset="0"/>
                <a:sym typeface="Arial"/>
              </a:rPr>
              <a:t>print</a:t>
            </a:r>
            <a:r>
              <a:rPr lang="es-CL" sz="2000" dirty="0">
                <a:solidFill>
                  <a:srgbClr val="000000"/>
                </a:solidFill>
                <a:latin typeface="Consolas" panose="020B0609020204030204" pitchFamily="49" charset="0"/>
                <a:ea typeface="Arial"/>
                <a:cs typeface="Consolas" panose="020B0609020204030204" pitchFamily="49" charset="0"/>
                <a:sym typeface="Arial"/>
              </a:rPr>
              <a:t>(</a:t>
            </a:r>
            <a:r>
              <a:rPr lang="es-CL" sz="2000" dirty="0">
                <a:solidFill>
                  <a:srgbClr val="A31515"/>
                </a:solidFill>
                <a:latin typeface="Consolas" panose="020B0609020204030204" pitchFamily="49" charset="0"/>
                <a:ea typeface="Arial"/>
                <a:cs typeface="Consolas" panose="020B0609020204030204" pitchFamily="49" charset="0"/>
                <a:sym typeface="Arial"/>
              </a:rPr>
              <a:t>"la </a:t>
            </a:r>
            <a:r>
              <a:rPr lang="es-CL" sz="2000" dirty="0" err="1">
                <a:solidFill>
                  <a:srgbClr val="A31515"/>
                </a:solidFill>
                <a:latin typeface="Consolas" panose="020B0609020204030204" pitchFamily="49" charset="0"/>
                <a:ea typeface="Arial"/>
                <a:cs typeface="Consolas" panose="020B0609020204030204" pitchFamily="49" charset="0"/>
                <a:sym typeface="Arial"/>
              </a:rPr>
              <a:t>multiplicacion</a:t>
            </a:r>
            <a:r>
              <a:rPr lang="es-CL" sz="2000" dirty="0">
                <a:solidFill>
                  <a:srgbClr val="A31515"/>
                </a:solidFill>
                <a:latin typeface="Consolas" panose="020B0609020204030204" pitchFamily="49" charset="0"/>
                <a:ea typeface="Arial"/>
                <a:cs typeface="Consolas" panose="020B0609020204030204" pitchFamily="49" charset="0"/>
                <a:sym typeface="Arial"/>
              </a:rPr>
              <a:t> es"</a:t>
            </a:r>
            <a:r>
              <a:rPr lang="es-CL" sz="2000" dirty="0">
                <a:solidFill>
                  <a:srgbClr val="000000"/>
                </a:solidFill>
                <a:latin typeface="Consolas" panose="020B0609020204030204" pitchFamily="49" charset="0"/>
                <a:ea typeface="Arial"/>
                <a:cs typeface="Consolas" panose="020B0609020204030204" pitchFamily="49" charset="0"/>
                <a:sym typeface="Arial"/>
              </a:rPr>
              <a:t>,num1*num2)</a:t>
            </a:r>
            <a:endParaRPr sz="2000" dirty="0">
              <a:latin typeface="Consolas" panose="020B0609020204030204" pitchFamily="49" charset="0"/>
              <a:cs typeface="Consolas" panose="020B0609020204030204" pitchFamily="49" charset="0"/>
            </a:endParaRPr>
          </a:p>
          <a:p>
            <a:r>
              <a:rPr lang="es-CL" sz="2000" dirty="0">
                <a:solidFill>
                  <a:srgbClr val="000000"/>
                </a:solidFill>
                <a:latin typeface="Consolas" panose="020B0609020204030204" pitchFamily="49" charset="0"/>
                <a:ea typeface="Arial"/>
                <a:cs typeface="Consolas" panose="020B0609020204030204" pitchFamily="49" charset="0"/>
                <a:sym typeface="Arial"/>
              </a:rPr>
              <a:t>        </a:t>
            </a:r>
            <a:r>
              <a:rPr lang="es-CL" sz="2000" dirty="0">
                <a:solidFill>
                  <a:srgbClr val="0000FF"/>
                </a:solidFill>
                <a:latin typeface="Consolas" panose="020B0609020204030204" pitchFamily="49" charset="0"/>
                <a:ea typeface="Arial"/>
                <a:cs typeface="Consolas" panose="020B0609020204030204" pitchFamily="49" charset="0"/>
                <a:sym typeface="Arial"/>
              </a:rPr>
              <a:t>break</a:t>
            </a:r>
            <a:r>
              <a:rPr lang="es-CL" sz="2000" dirty="0">
                <a:solidFill>
                  <a:srgbClr val="000000"/>
                </a:solidFill>
                <a:latin typeface="Consolas" panose="020B0609020204030204" pitchFamily="49" charset="0"/>
                <a:ea typeface="Arial"/>
                <a:cs typeface="Consolas" panose="020B0609020204030204" pitchFamily="49" charset="0"/>
                <a:sym typeface="Arial"/>
              </a:rPr>
              <a:t>;</a:t>
            </a:r>
            <a:endParaRPr sz="2000" dirty="0">
              <a:latin typeface="Consolas" panose="020B0609020204030204" pitchFamily="49" charset="0"/>
              <a:cs typeface="Consolas" panose="020B0609020204030204" pitchFamily="49" charset="0"/>
            </a:endParaRPr>
          </a:p>
          <a:p>
            <a:r>
              <a:rPr lang="es-CL" sz="2000" dirty="0">
                <a:solidFill>
                  <a:srgbClr val="000000"/>
                </a:solidFill>
                <a:latin typeface="Consolas" panose="020B0609020204030204" pitchFamily="49" charset="0"/>
                <a:ea typeface="Arial"/>
                <a:cs typeface="Consolas" panose="020B0609020204030204" pitchFamily="49" charset="0"/>
                <a:sym typeface="Arial"/>
              </a:rPr>
              <a:t>    </a:t>
            </a:r>
            <a:r>
              <a:rPr lang="es-CL" sz="2000" dirty="0" err="1">
                <a:solidFill>
                  <a:srgbClr val="0000FF"/>
                </a:solidFill>
                <a:latin typeface="Consolas" panose="020B0609020204030204" pitchFamily="49" charset="0"/>
                <a:ea typeface="Arial"/>
                <a:cs typeface="Consolas" panose="020B0609020204030204" pitchFamily="49" charset="0"/>
                <a:sym typeface="Arial"/>
              </a:rPr>
              <a:t>if</a:t>
            </a:r>
            <a:r>
              <a:rPr lang="es-CL" sz="2000" dirty="0">
                <a:solidFill>
                  <a:srgbClr val="000000"/>
                </a:solidFill>
                <a:latin typeface="Consolas" panose="020B0609020204030204" pitchFamily="49" charset="0"/>
                <a:ea typeface="Arial"/>
                <a:cs typeface="Consolas" panose="020B0609020204030204" pitchFamily="49" charset="0"/>
                <a:sym typeface="Arial"/>
              </a:rPr>
              <a:t> valor == 4:</a:t>
            </a:r>
            <a:endParaRPr sz="2000" dirty="0">
              <a:latin typeface="Consolas" panose="020B0609020204030204" pitchFamily="49" charset="0"/>
              <a:cs typeface="Consolas" panose="020B0609020204030204" pitchFamily="49" charset="0"/>
            </a:endParaRPr>
          </a:p>
          <a:p>
            <a:r>
              <a:rPr lang="es-CL" sz="2000" dirty="0">
                <a:solidFill>
                  <a:srgbClr val="000000"/>
                </a:solidFill>
                <a:latin typeface="Consolas" panose="020B0609020204030204" pitchFamily="49" charset="0"/>
                <a:ea typeface="Arial"/>
                <a:cs typeface="Consolas" panose="020B0609020204030204" pitchFamily="49" charset="0"/>
                <a:sym typeface="Arial"/>
              </a:rPr>
              <a:t>        </a:t>
            </a:r>
            <a:r>
              <a:rPr lang="es-CL" sz="2000" dirty="0">
                <a:solidFill>
                  <a:srgbClr val="2B91AF"/>
                </a:solidFill>
                <a:latin typeface="Consolas" panose="020B0609020204030204" pitchFamily="49" charset="0"/>
                <a:ea typeface="Arial"/>
                <a:cs typeface="Consolas" panose="020B0609020204030204" pitchFamily="49" charset="0"/>
                <a:sym typeface="Arial"/>
              </a:rPr>
              <a:t>print</a:t>
            </a:r>
            <a:r>
              <a:rPr lang="es-CL" sz="2000" dirty="0">
                <a:solidFill>
                  <a:srgbClr val="000000"/>
                </a:solidFill>
                <a:latin typeface="Consolas" panose="020B0609020204030204" pitchFamily="49" charset="0"/>
                <a:ea typeface="Arial"/>
                <a:cs typeface="Consolas" panose="020B0609020204030204" pitchFamily="49" charset="0"/>
                <a:sym typeface="Arial"/>
              </a:rPr>
              <a:t>(</a:t>
            </a:r>
            <a:r>
              <a:rPr lang="es-CL" sz="2000" dirty="0">
                <a:solidFill>
                  <a:srgbClr val="A31515"/>
                </a:solidFill>
                <a:latin typeface="Consolas" panose="020B0609020204030204" pitchFamily="49" charset="0"/>
                <a:ea typeface="Arial"/>
                <a:cs typeface="Consolas" panose="020B0609020204030204" pitchFamily="49" charset="0"/>
                <a:sym typeface="Arial"/>
              </a:rPr>
              <a:t>"la </a:t>
            </a:r>
            <a:r>
              <a:rPr lang="es-CL" sz="2000" dirty="0" err="1">
                <a:solidFill>
                  <a:srgbClr val="A31515"/>
                </a:solidFill>
                <a:latin typeface="Consolas" panose="020B0609020204030204" pitchFamily="49" charset="0"/>
                <a:ea typeface="Arial"/>
                <a:cs typeface="Consolas" panose="020B0609020204030204" pitchFamily="49" charset="0"/>
                <a:sym typeface="Arial"/>
              </a:rPr>
              <a:t>division</a:t>
            </a:r>
            <a:r>
              <a:rPr lang="es-CL" sz="2000" dirty="0">
                <a:solidFill>
                  <a:srgbClr val="A31515"/>
                </a:solidFill>
                <a:latin typeface="Consolas" panose="020B0609020204030204" pitchFamily="49" charset="0"/>
                <a:ea typeface="Arial"/>
                <a:cs typeface="Consolas" panose="020B0609020204030204" pitchFamily="49" charset="0"/>
                <a:sym typeface="Arial"/>
              </a:rPr>
              <a:t> es"</a:t>
            </a:r>
            <a:r>
              <a:rPr lang="es-CL" sz="2000" dirty="0">
                <a:solidFill>
                  <a:srgbClr val="000000"/>
                </a:solidFill>
                <a:latin typeface="Consolas" panose="020B0609020204030204" pitchFamily="49" charset="0"/>
                <a:ea typeface="Arial"/>
                <a:cs typeface="Consolas" panose="020B0609020204030204" pitchFamily="49" charset="0"/>
                <a:sym typeface="Arial"/>
              </a:rPr>
              <a:t>,num1/num2)</a:t>
            </a:r>
            <a:endParaRPr sz="2000" dirty="0">
              <a:latin typeface="Consolas" panose="020B0609020204030204" pitchFamily="49" charset="0"/>
              <a:cs typeface="Consolas" panose="020B0609020204030204" pitchFamily="49" charset="0"/>
            </a:endParaRPr>
          </a:p>
          <a:p>
            <a:r>
              <a:rPr lang="es-CL" sz="2000" dirty="0">
                <a:solidFill>
                  <a:srgbClr val="000000"/>
                </a:solidFill>
                <a:latin typeface="Consolas" panose="020B0609020204030204" pitchFamily="49" charset="0"/>
                <a:ea typeface="Arial"/>
                <a:cs typeface="Consolas" panose="020B0609020204030204" pitchFamily="49" charset="0"/>
                <a:sym typeface="Arial"/>
              </a:rPr>
              <a:t>        </a:t>
            </a:r>
            <a:r>
              <a:rPr lang="es-CL" sz="2000" dirty="0">
                <a:solidFill>
                  <a:srgbClr val="0000FF"/>
                </a:solidFill>
                <a:latin typeface="Consolas" panose="020B0609020204030204" pitchFamily="49" charset="0"/>
                <a:ea typeface="Arial"/>
                <a:cs typeface="Consolas" panose="020B0609020204030204" pitchFamily="49" charset="0"/>
                <a:sym typeface="Arial"/>
              </a:rPr>
              <a:t>break</a:t>
            </a:r>
            <a:r>
              <a:rPr lang="es-CL" sz="2000" dirty="0">
                <a:solidFill>
                  <a:srgbClr val="000000"/>
                </a:solidFill>
                <a:latin typeface="Consolas" panose="020B0609020204030204" pitchFamily="49" charset="0"/>
                <a:ea typeface="Arial"/>
                <a:cs typeface="Consolas" panose="020B0609020204030204" pitchFamily="49" charset="0"/>
                <a:sym typeface="Arial"/>
              </a:rPr>
              <a:t>;</a:t>
            </a:r>
            <a:endParaRPr sz="2000" dirty="0">
              <a:latin typeface="Consolas" panose="020B0609020204030204" pitchFamily="49" charset="0"/>
              <a:cs typeface="Consolas" panose="020B0609020204030204" pitchFamily="49" charset="0"/>
            </a:endParaRPr>
          </a:p>
          <a:p>
            <a:r>
              <a:rPr lang="es-CL" sz="2000" dirty="0">
                <a:solidFill>
                  <a:srgbClr val="000000"/>
                </a:solidFill>
                <a:highlight>
                  <a:srgbClr val="FFFF00"/>
                </a:highlight>
                <a:latin typeface="Consolas" panose="020B0609020204030204" pitchFamily="49" charset="0"/>
                <a:ea typeface="Arial"/>
                <a:cs typeface="Consolas" panose="020B0609020204030204" pitchFamily="49" charset="0"/>
                <a:sym typeface="Arial"/>
              </a:rPr>
              <a:t>    </a:t>
            </a:r>
            <a:r>
              <a:rPr lang="es-CL" sz="2000" dirty="0" err="1">
                <a:solidFill>
                  <a:srgbClr val="0000FF"/>
                </a:solidFill>
                <a:highlight>
                  <a:srgbClr val="FFFF00"/>
                </a:highlight>
                <a:latin typeface="Consolas" panose="020B0609020204030204" pitchFamily="49" charset="0"/>
                <a:ea typeface="Arial"/>
                <a:cs typeface="Consolas" panose="020B0609020204030204" pitchFamily="49" charset="0"/>
                <a:sym typeface="Arial"/>
              </a:rPr>
              <a:t>if</a:t>
            </a:r>
            <a:r>
              <a:rPr lang="es-CL" sz="2000" dirty="0">
                <a:solidFill>
                  <a:srgbClr val="000000"/>
                </a:solidFill>
                <a:highlight>
                  <a:srgbClr val="FFFF00"/>
                </a:highlight>
                <a:latin typeface="Consolas" panose="020B0609020204030204" pitchFamily="49" charset="0"/>
                <a:ea typeface="Arial"/>
                <a:cs typeface="Consolas" panose="020B0609020204030204" pitchFamily="49" charset="0"/>
                <a:sym typeface="Arial"/>
              </a:rPr>
              <a:t> valor == 5:</a:t>
            </a:r>
            <a:endParaRPr sz="2000" dirty="0">
              <a:highlight>
                <a:srgbClr val="FFFF00"/>
              </a:highlight>
              <a:latin typeface="Consolas" panose="020B0609020204030204" pitchFamily="49" charset="0"/>
              <a:cs typeface="Consolas" panose="020B0609020204030204" pitchFamily="49" charset="0"/>
            </a:endParaRPr>
          </a:p>
          <a:p>
            <a:r>
              <a:rPr lang="es-CL" sz="2000" dirty="0">
                <a:solidFill>
                  <a:srgbClr val="000000"/>
                </a:solidFill>
                <a:highlight>
                  <a:srgbClr val="FFFF00"/>
                </a:highlight>
                <a:latin typeface="Consolas" panose="020B0609020204030204" pitchFamily="49" charset="0"/>
                <a:ea typeface="Arial"/>
                <a:cs typeface="Consolas" panose="020B0609020204030204" pitchFamily="49" charset="0"/>
                <a:sym typeface="Arial"/>
              </a:rPr>
              <a:t>        </a:t>
            </a:r>
            <a:r>
              <a:rPr lang="es-CL" sz="2000" dirty="0">
                <a:solidFill>
                  <a:srgbClr val="2B91AF"/>
                </a:solidFill>
                <a:highlight>
                  <a:srgbClr val="FFFF00"/>
                </a:highlight>
                <a:latin typeface="Consolas" panose="020B0609020204030204" pitchFamily="49" charset="0"/>
                <a:ea typeface="Arial"/>
                <a:cs typeface="Consolas" panose="020B0609020204030204" pitchFamily="49" charset="0"/>
                <a:sym typeface="Arial"/>
              </a:rPr>
              <a:t>print</a:t>
            </a:r>
            <a:r>
              <a:rPr lang="es-CL" sz="2000" dirty="0">
                <a:solidFill>
                  <a:srgbClr val="000000"/>
                </a:solidFill>
                <a:highlight>
                  <a:srgbClr val="FFFF00"/>
                </a:highlight>
                <a:latin typeface="Consolas" panose="020B0609020204030204" pitchFamily="49" charset="0"/>
                <a:ea typeface="Arial"/>
                <a:cs typeface="Consolas" panose="020B0609020204030204" pitchFamily="49" charset="0"/>
                <a:sym typeface="Arial"/>
              </a:rPr>
              <a:t>(</a:t>
            </a:r>
            <a:r>
              <a:rPr lang="es-CL" sz="2000" dirty="0">
                <a:solidFill>
                  <a:srgbClr val="A31515"/>
                </a:solidFill>
                <a:highlight>
                  <a:srgbClr val="FFFF00"/>
                </a:highlight>
                <a:latin typeface="Consolas" panose="020B0609020204030204" pitchFamily="49" charset="0"/>
                <a:ea typeface="Arial"/>
                <a:cs typeface="Consolas" panose="020B0609020204030204" pitchFamily="49" charset="0"/>
                <a:sym typeface="Arial"/>
              </a:rPr>
              <a:t>"la suma es"</a:t>
            </a:r>
            <a:r>
              <a:rPr lang="es-CL" sz="2000" dirty="0">
                <a:solidFill>
                  <a:srgbClr val="000000"/>
                </a:solidFill>
                <a:highlight>
                  <a:srgbClr val="FFFF00"/>
                </a:highlight>
                <a:latin typeface="Consolas" panose="020B0609020204030204" pitchFamily="49" charset="0"/>
                <a:ea typeface="Arial"/>
                <a:cs typeface="Consolas" panose="020B0609020204030204" pitchFamily="49" charset="0"/>
                <a:sym typeface="Arial"/>
              </a:rPr>
              <a:t>,num1+num2+num3)</a:t>
            </a:r>
            <a:endParaRPr sz="2000" dirty="0">
              <a:highlight>
                <a:srgbClr val="FFFF00"/>
              </a:highlight>
              <a:latin typeface="Consolas" panose="020B0609020204030204" pitchFamily="49" charset="0"/>
              <a:cs typeface="Consolas" panose="020B0609020204030204" pitchFamily="49" charset="0"/>
            </a:endParaRPr>
          </a:p>
          <a:p>
            <a:r>
              <a:rPr lang="es-CL" sz="2000" dirty="0">
                <a:solidFill>
                  <a:srgbClr val="000000"/>
                </a:solidFill>
                <a:highlight>
                  <a:srgbClr val="FFFF00"/>
                </a:highlight>
                <a:latin typeface="Consolas" panose="020B0609020204030204" pitchFamily="49" charset="0"/>
                <a:ea typeface="Arial"/>
                <a:cs typeface="Consolas" panose="020B0609020204030204" pitchFamily="49" charset="0"/>
                <a:sym typeface="Arial"/>
              </a:rPr>
              <a:t>        </a:t>
            </a:r>
            <a:r>
              <a:rPr lang="es-CL" sz="2000" dirty="0">
                <a:solidFill>
                  <a:srgbClr val="0000FF"/>
                </a:solidFill>
                <a:highlight>
                  <a:srgbClr val="FFFF00"/>
                </a:highlight>
                <a:latin typeface="Consolas" panose="020B0609020204030204" pitchFamily="49" charset="0"/>
                <a:ea typeface="Arial"/>
                <a:cs typeface="Consolas" panose="020B0609020204030204" pitchFamily="49" charset="0"/>
                <a:sym typeface="Arial"/>
              </a:rPr>
              <a:t>break</a:t>
            </a:r>
            <a:r>
              <a:rPr lang="es-CL" sz="2000" dirty="0">
                <a:solidFill>
                  <a:srgbClr val="000000"/>
                </a:solidFill>
                <a:highlight>
                  <a:srgbClr val="FFFF00"/>
                </a:highlight>
                <a:latin typeface="Consolas" panose="020B0609020204030204" pitchFamily="49" charset="0"/>
                <a:ea typeface="Arial"/>
                <a:cs typeface="Consolas" panose="020B0609020204030204" pitchFamily="49" charset="0"/>
                <a:sym typeface="Arial"/>
              </a:rPr>
              <a:t>;</a:t>
            </a:r>
            <a:endParaRPr sz="2000" dirty="0">
              <a:highlight>
                <a:srgbClr val="FFFF00"/>
              </a:highlight>
              <a:latin typeface="Consolas" panose="020B0609020204030204" pitchFamily="49" charset="0"/>
              <a:cs typeface="Consolas" panose="020B0609020204030204" pitchFamily="49" charset="0"/>
            </a:endParaRPr>
          </a:p>
          <a:p>
            <a:r>
              <a:rPr lang="es-CL" sz="2000" dirty="0">
                <a:solidFill>
                  <a:srgbClr val="000000"/>
                </a:solidFill>
                <a:latin typeface="Consolas" panose="020B0609020204030204" pitchFamily="49" charset="0"/>
                <a:ea typeface="Arial"/>
                <a:cs typeface="Consolas" panose="020B0609020204030204" pitchFamily="49" charset="0"/>
                <a:sym typeface="Arial"/>
              </a:rPr>
              <a:t>    </a:t>
            </a:r>
            <a:r>
              <a:rPr lang="es-CL" sz="2000" dirty="0">
                <a:solidFill>
                  <a:srgbClr val="0000FF"/>
                </a:solidFill>
                <a:latin typeface="Consolas" panose="020B0609020204030204" pitchFamily="49" charset="0"/>
                <a:ea typeface="Arial"/>
                <a:cs typeface="Consolas" panose="020B0609020204030204" pitchFamily="49" charset="0"/>
                <a:sym typeface="Arial"/>
              </a:rPr>
              <a:t>else</a:t>
            </a:r>
            <a:r>
              <a:rPr lang="es-CL" sz="2000" dirty="0">
                <a:solidFill>
                  <a:srgbClr val="000000"/>
                </a:solidFill>
                <a:latin typeface="Consolas" panose="020B0609020204030204" pitchFamily="49" charset="0"/>
                <a:ea typeface="Arial"/>
                <a:cs typeface="Consolas" panose="020B0609020204030204" pitchFamily="49" charset="0"/>
                <a:sym typeface="Arial"/>
              </a:rPr>
              <a:t>:</a:t>
            </a:r>
            <a:endParaRPr sz="2000" dirty="0">
              <a:latin typeface="Consolas" panose="020B0609020204030204" pitchFamily="49" charset="0"/>
              <a:cs typeface="Consolas" panose="020B0609020204030204" pitchFamily="49" charset="0"/>
            </a:endParaRPr>
          </a:p>
          <a:p>
            <a:r>
              <a:rPr lang="es-CL" sz="2000" dirty="0">
                <a:solidFill>
                  <a:srgbClr val="000000"/>
                </a:solidFill>
                <a:latin typeface="Consolas" panose="020B0609020204030204" pitchFamily="49" charset="0"/>
                <a:ea typeface="Arial"/>
                <a:cs typeface="Consolas" panose="020B0609020204030204" pitchFamily="49" charset="0"/>
                <a:sym typeface="Arial"/>
              </a:rPr>
              <a:t>        </a:t>
            </a:r>
            <a:r>
              <a:rPr lang="es-CL" sz="2000" dirty="0">
                <a:solidFill>
                  <a:srgbClr val="2B91AF"/>
                </a:solidFill>
                <a:latin typeface="Consolas" panose="020B0609020204030204" pitchFamily="49" charset="0"/>
                <a:ea typeface="Arial"/>
                <a:cs typeface="Consolas" panose="020B0609020204030204" pitchFamily="49" charset="0"/>
                <a:sym typeface="Arial"/>
              </a:rPr>
              <a:t>print</a:t>
            </a:r>
            <a:r>
              <a:rPr lang="es-CL" sz="2000" dirty="0">
                <a:solidFill>
                  <a:srgbClr val="000000"/>
                </a:solidFill>
                <a:latin typeface="Consolas" panose="020B0609020204030204" pitchFamily="49" charset="0"/>
                <a:ea typeface="Arial"/>
                <a:cs typeface="Consolas" panose="020B0609020204030204" pitchFamily="49" charset="0"/>
                <a:sym typeface="Arial"/>
              </a:rPr>
              <a:t>(</a:t>
            </a:r>
            <a:r>
              <a:rPr lang="es-CL" sz="2000" dirty="0">
                <a:solidFill>
                  <a:srgbClr val="A31515"/>
                </a:solidFill>
                <a:latin typeface="Consolas" panose="020B0609020204030204" pitchFamily="49" charset="0"/>
                <a:ea typeface="Arial"/>
                <a:cs typeface="Consolas" panose="020B0609020204030204" pitchFamily="49" charset="0"/>
                <a:sym typeface="Arial"/>
              </a:rPr>
              <a:t>"</a:t>
            </a:r>
            <a:r>
              <a:rPr lang="es-CL" sz="2000" dirty="0" err="1">
                <a:solidFill>
                  <a:srgbClr val="A31515"/>
                </a:solidFill>
                <a:latin typeface="Consolas" panose="020B0609020204030204" pitchFamily="49" charset="0"/>
                <a:ea typeface="Arial"/>
                <a:cs typeface="Consolas" panose="020B0609020204030204" pitchFamily="49" charset="0"/>
                <a:sym typeface="Arial"/>
              </a:rPr>
              <a:t>Opcion</a:t>
            </a:r>
            <a:r>
              <a:rPr lang="es-CL" sz="2000" dirty="0">
                <a:solidFill>
                  <a:srgbClr val="A31515"/>
                </a:solidFill>
                <a:latin typeface="Consolas" panose="020B0609020204030204" pitchFamily="49" charset="0"/>
                <a:ea typeface="Arial"/>
                <a:cs typeface="Consolas" panose="020B0609020204030204" pitchFamily="49" charset="0"/>
                <a:sym typeface="Arial"/>
              </a:rPr>
              <a:t> incorrecta"</a:t>
            </a:r>
            <a:r>
              <a:rPr lang="es-CL" sz="2000" dirty="0">
                <a:solidFill>
                  <a:srgbClr val="000000"/>
                </a:solidFill>
                <a:latin typeface="Consolas" panose="020B0609020204030204" pitchFamily="49" charset="0"/>
                <a:ea typeface="Arial"/>
                <a:cs typeface="Consolas" panose="020B0609020204030204" pitchFamily="49" charset="0"/>
                <a:sym typeface="Arial"/>
              </a:rPr>
              <a:t>)</a:t>
            </a:r>
            <a:endParaRPr sz="2000" dirty="0">
              <a:latin typeface="Consolas" panose="020B0609020204030204" pitchFamily="49" charset="0"/>
              <a:cs typeface="Consolas" panose="020B0609020204030204" pitchFamily="49" charset="0"/>
            </a:endParaRPr>
          </a:p>
          <a:p>
            <a:r>
              <a:rPr lang="es-CL" sz="2000" dirty="0">
                <a:solidFill>
                  <a:srgbClr val="000000"/>
                </a:solidFill>
                <a:latin typeface="Consolas" panose="020B0609020204030204" pitchFamily="49" charset="0"/>
                <a:ea typeface="Arial"/>
                <a:cs typeface="Consolas" panose="020B0609020204030204" pitchFamily="49" charset="0"/>
                <a:sym typeface="Arial"/>
              </a:rPr>
              <a:t>        </a:t>
            </a:r>
            <a:r>
              <a:rPr lang="es-CL" sz="2000" dirty="0">
                <a:solidFill>
                  <a:srgbClr val="0000FF"/>
                </a:solidFill>
                <a:latin typeface="Consolas" panose="020B0609020204030204" pitchFamily="49" charset="0"/>
                <a:ea typeface="Arial"/>
                <a:cs typeface="Consolas" panose="020B0609020204030204" pitchFamily="49" charset="0"/>
                <a:sym typeface="Arial"/>
              </a:rPr>
              <a:t>break</a:t>
            </a:r>
            <a:r>
              <a:rPr lang="es-CL" sz="2000" dirty="0">
                <a:solidFill>
                  <a:srgbClr val="000000"/>
                </a:solidFill>
                <a:latin typeface="Consolas" panose="020B0609020204030204" pitchFamily="49" charset="0"/>
                <a:ea typeface="Arial"/>
                <a:cs typeface="Consolas" panose="020B0609020204030204" pitchFamily="49" charset="0"/>
                <a:sym typeface="Arial"/>
              </a:rPr>
              <a:t>;</a:t>
            </a:r>
            <a:endParaRPr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75556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3"/>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6"/>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7"/>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_tradnl"/>
          </a:p>
        </p:txBody>
      </p:sp>
      <p:sp>
        <p:nvSpPr>
          <p:cNvPr id="12" name="TextBox 12"/>
          <p:cNvSpPr txBox="1"/>
          <p:nvPr/>
        </p:nvSpPr>
        <p:spPr>
          <a:xfrm>
            <a:off x="-226530" y="345800"/>
            <a:ext cx="6400800" cy="2000548"/>
          </a:xfrm>
          <a:prstGeom prst="rect">
            <a:avLst/>
          </a:prstGeom>
        </p:spPr>
        <p:txBody>
          <a:bodyPr wrap="square"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D.- Cargar una actualización al Proyecto en una rama</a:t>
            </a:r>
          </a:p>
        </p:txBody>
      </p:sp>
      <p:sp>
        <p:nvSpPr>
          <p:cNvPr id="11" name="Google Shape;177;p31">
            <a:extLst>
              <a:ext uri="{FF2B5EF4-FFF2-40B4-BE49-F238E27FC236}">
                <a16:creationId xmlns:a16="http://schemas.microsoft.com/office/drawing/2014/main" id="{92B20D21-58D3-29BC-D2F5-9CD9579FE750}"/>
              </a:ext>
            </a:extLst>
          </p:cNvPr>
          <p:cNvSpPr txBox="1"/>
          <p:nvPr/>
        </p:nvSpPr>
        <p:spPr>
          <a:xfrm>
            <a:off x="381000" y="2398943"/>
            <a:ext cx="6952028" cy="6919385"/>
          </a:xfrm>
          <a:prstGeom prst="rect">
            <a:avLst/>
          </a:prstGeom>
          <a:noFill/>
          <a:ln>
            <a:noFill/>
          </a:ln>
        </p:spPr>
        <p:txBody>
          <a:bodyPr spcFirstLastPara="1" wrap="square" lIns="55440" tIns="27713" rIns="55440" bIns="27713" anchor="t" anchorCtr="0">
            <a:spAutoFit/>
          </a:bodyPr>
          <a:lstStyle/>
          <a:p>
            <a:pPr algn="just"/>
            <a:r>
              <a:rPr lang="es-CL" sz="3200" b="1" dirty="0">
                <a:latin typeface="Consolas" panose="020B0609020204030204" pitchFamily="49" charset="0"/>
                <a:ea typeface="Arial"/>
                <a:cs typeface="Consolas" panose="020B0609020204030204" pitchFamily="49" charset="0"/>
                <a:sym typeface="Arial"/>
              </a:rPr>
              <a:t>3. </a:t>
            </a:r>
            <a:r>
              <a:rPr lang="es-CL" sz="3200" dirty="0">
                <a:latin typeface="Consolas" panose="020B0609020204030204" pitchFamily="49" charset="0"/>
                <a:ea typeface="Arial"/>
                <a:cs typeface="Consolas" panose="020B0609020204030204" pitchFamily="49" charset="0"/>
                <a:sym typeface="Arial"/>
              </a:rPr>
              <a:t>Iremos a GitHub, y crearemos nuestra primera rama “</a:t>
            </a:r>
            <a:r>
              <a:rPr lang="es-CL" sz="3200" b="1" dirty="0">
                <a:latin typeface="Consolas" panose="020B0609020204030204" pitchFamily="49" charset="0"/>
                <a:ea typeface="Arial"/>
                <a:cs typeface="Consolas" panose="020B0609020204030204" pitchFamily="49" charset="0"/>
                <a:sym typeface="Arial"/>
              </a:rPr>
              <a:t>Branch</a:t>
            </a:r>
            <a:r>
              <a:rPr lang="es-CL" sz="3200" dirty="0">
                <a:latin typeface="Consolas" panose="020B0609020204030204" pitchFamily="49" charset="0"/>
                <a:ea typeface="Arial"/>
                <a:cs typeface="Consolas" panose="020B0609020204030204" pitchFamily="49" charset="0"/>
                <a:sym typeface="Arial"/>
              </a:rPr>
              <a:t>”, con el fin de llegar el control de las versiones o modificaciones que hemos realizado a nuestro proyecto.</a:t>
            </a:r>
            <a:endParaRPr lang="es-CL" sz="2000" dirty="0">
              <a:latin typeface="Consolas" panose="020B0609020204030204" pitchFamily="49" charset="0"/>
              <a:cs typeface="Consolas" panose="020B0609020204030204" pitchFamily="49" charset="0"/>
            </a:endParaRPr>
          </a:p>
          <a:p>
            <a:pPr algn="just"/>
            <a:endParaRPr lang="es-CL" sz="3200" dirty="0">
              <a:latin typeface="Consolas" panose="020B0609020204030204" pitchFamily="49" charset="0"/>
              <a:ea typeface="Arial"/>
              <a:cs typeface="Consolas" panose="020B0609020204030204" pitchFamily="49" charset="0"/>
              <a:sym typeface="Arial"/>
            </a:endParaRPr>
          </a:p>
          <a:p>
            <a:pPr algn="just"/>
            <a:r>
              <a:rPr lang="es-CL" sz="3200" b="1" dirty="0">
                <a:latin typeface="Consolas" panose="020B0609020204030204" pitchFamily="49" charset="0"/>
                <a:ea typeface="Arial"/>
                <a:cs typeface="Consolas" panose="020B0609020204030204" pitchFamily="49" charset="0"/>
                <a:sym typeface="Arial"/>
              </a:rPr>
              <a:t>4. </a:t>
            </a:r>
            <a:r>
              <a:rPr lang="es-CL" sz="3200" dirty="0">
                <a:latin typeface="Consolas" panose="020B0609020204030204" pitchFamily="49" charset="0"/>
                <a:ea typeface="Arial"/>
                <a:cs typeface="Consolas" panose="020B0609020204030204" pitchFamily="49" charset="0"/>
                <a:sym typeface="Arial"/>
              </a:rPr>
              <a:t>Presiona sobre el Botón “</a:t>
            </a:r>
            <a:r>
              <a:rPr lang="es-CL" sz="3200" b="1" dirty="0" err="1">
                <a:latin typeface="Consolas" panose="020B0609020204030204" pitchFamily="49" charset="0"/>
                <a:ea typeface="Arial"/>
                <a:cs typeface="Consolas" panose="020B0609020204030204" pitchFamily="49" charset="0"/>
                <a:sym typeface="Arial"/>
              </a:rPr>
              <a:t>main</a:t>
            </a:r>
            <a:r>
              <a:rPr lang="es-CL" sz="3200" dirty="0">
                <a:latin typeface="Consolas" panose="020B0609020204030204" pitchFamily="49" charset="0"/>
                <a:ea typeface="Arial"/>
                <a:cs typeface="Consolas" panose="020B0609020204030204" pitchFamily="49" charset="0"/>
                <a:sym typeface="Arial"/>
              </a:rPr>
              <a:t>”, nombrar a la nueva rama “Suma 3 valores”, y luego presionar la opción llamada “</a:t>
            </a:r>
            <a:r>
              <a:rPr lang="es-CL" sz="3200" b="1" dirty="0" err="1">
                <a:latin typeface="Consolas" panose="020B0609020204030204" pitchFamily="49" charset="0"/>
                <a:ea typeface="Arial"/>
                <a:cs typeface="Consolas" panose="020B0609020204030204" pitchFamily="49" charset="0"/>
                <a:sym typeface="Arial"/>
              </a:rPr>
              <a:t>Create</a:t>
            </a:r>
            <a:r>
              <a:rPr lang="es-CL" sz="3200" b="1" dirty="0">
                <a:latin typeface="Consolas" panose="020B0609020204030204" pitchFamily="49" charset="0"/>
                <a:ea typeface="Arial"/>
                <a:cs typeface="Consolas" panose="020B0609020204030204" pitchFamily="49" charset="0"/>
                <a:sym typeface="Arial"/>
              </a:rPr>
              <a:t> Branch: </a:t>
            </a:r>
            <a:r>
              <a:rPr lang="es-CL" sz="3200" dirty="0">
                <a:latin typeface="Consolas" panose="020B0609020204030204" pitchFamily="49" charset="0"/>
                <a:ea typeface="Arial"/>
                <a:cs typeface="Consolas" panose="020B0609020204030204" pitchFamily="49" charset="0"/>
                <a:sym typeface="Arial"/>
              </a:rPr>
              <a:t>Suma 3 valores” </a:t>
            </a:r>
            <a:endParaRPr lang="es-CL" sz="2000" dirty="0">
              <a:latin typeface="Consolas" panose="020B0609020204030204" pitchFamily="49" charset="0"/>
              <a:cs typeface="Consolas" panose="020B0609020204030204" pitchFamily="49" charset="0"/>
            </a:endParaRPr>
          </a:p>
          <a:p>
            <a:endParaRPr sz="3000" dirty="0">
              <a:latin typeface="Consolas" panose="020B0609020204030204" pitchFamily="49" charset="0"/>
              <a:ea typeface="Arial"/>
              <a:cs typeface="Consolas" panose="020B0609020204030204" pitchFamily="49" charset="0"/>
              <a:sym typeface="Arial"/>
            </a:endParaRPr>
          </a:p>
        </p:txBody>
      </p:sp>
      <p:pic>
        <p:nvPicPr>
          <p:cNvPr id="10" name="Google Shape;197;p33">
            <a:extLst>
              <a:ext uri="{FF2B5EF4-FFF2-40B4-BE49-F238E27FC236}">
                <a16:creationId xmlns:a16="http://schemas.microsoft.com/office/drawing/2014/main" id="{5D34758E-1571-92B3-EAF4-012B6C641C4D}"/>
              </a:ext>
            </a:extLst>
          </p:cNvPr>
          <p:cNvPicPr preferRelativeResize="0"/>
          <p:nvPr/>
        </p:nvPicPr>
        <p:blipFill rotWithShape="1">
          <a:blip r:embed="rId10">
            <a:alphaModFix/>
          </a:blip>
          <a:srcRect/>
          <a:stretch/>
        </p:blipFill>
        <p:spPr>
          <a:xfrm>
            <a:off x="8133455" y="2346348"/>
            <a:ext cx="9113175" cy="5548717"/>
          </a:xfrm>
          <a:prstGeom prst="rect">
            <a:avLst/>
          </a:prstGeom>
          <a:noFill/>
          <a:ln>
            <a:noFill/>
          </a:ln>
        </p:spPr>
      </p:pic>
    </p:spTree>
    <p:extLst>
      <p:ext uri="{BB962C8B-B14F-4D97-AF65-F5344CB8AC3E}">
        <p14:creationId xmlns:p14="http://schemas.microsoft.com/office/powerpoint/2010/main" val="3051285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3"/>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6"/>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7"/>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_tradnl"/>
          </a:p>
        </p:txBody>
      </p:sp>
      <p:sp>
        <p:nvSpPr>
          <p:cNvPr id="12" name="TextBox 12"/>
          <p:cNvSpPr txBox="1"/>
          <p:nvPr/>
        </p:nvSpPr>
        <p:spPr>
          <a:xfrm>
            <a:off x="-228600" y="745387"/>
            <a:ext cx="16228530" cy="666849"/>
          </a:xfrm>
          <a:prstGeom prst="rect">
            <a:avLst/>
          </a:prstGeom>
        </p:spPr>
        <p:txBody>
          <a:bodyPr wrap="square"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D.- Cargar una actualización al Proyecto en una rama</a:t>
            </a:r>
          </a:p>
        </p:txBody>
      </p:sp>
      <p:sp>
        <p:nvSpPr>
          <p:cNvPr id="11" name="Google Shape;177;p31">
            <a:extLst>
              <a:ext uri="{FF2B5EF4-FFF2-40B4-BE49-F238E27FC236}">
                <a16:creationId xmlns:a16="http://schemas.microsoft.com/office/drawing/2014/main" id="{92B20D21-58D3-29BC-D2F5-9CD9579FE750}"/>
              </a:ext>
            </a:extLst>
          </p:cNvPr>
          <p:cNvSpPr txBox="1"/>
          <p:nvPr/>
        </p:nvSpPr>
        <p:spPr>
          <a:xfrm>
            <a:off x="854185" y="3412840"/>
            <a:ext cx="14554200" cy="1010075"/>
          </a:xfrm>
          <a:prstGeom prst="rect">
            <a:avLst/>
          </a:prstGeom>
          <a:noFill/>
          <a:ln>
            <a:noFill/>
          </a:ln>
        </p:spPr>
        <p:txBody>
          <a:bodyPr spcFirstLastPara="1" wrap="square" lIns="55440" tIns="27713" rIns="55440" bIns="27713" anchor="t" anchorCtr="0">
            <a:spAutoFit/>
          </a:bodyPr>
          <a:lstStyle/>
          <a:p>
            <a:pPr algn="just"/>
            <a:r>
              <a:rPr lang="es-CL" sz="3200" b="1" dirty="0">
                <a:latin typeface="Consolas" panose="020B0609020204030204" pitchFamily="49" charset="0"/>
                <a:ea typeface="Arial"/>
                <a:cs typeface="Consolas" panose="020B0609020204030204" pitchFamily="49" charset="0"/>
                <a:sym typeface="Arial"/>
              </a:rPr>
              <a:t>5. </a:t>
            </a:r>
            <a:r>
              <a:rPr lang="es-CL" sz="3200" dirty="0">
                <a:latin typeface="Consolas" panose="020B0609020204030204" pitchFamily="49" charset="0"/>
                <a:ea typeface="Arial"/>
                <a:cs typeface="Consolas" panose="020B0609020204030204" pitchFamily="49" charset="0"/>
                <a:sym typeface="Arial"/>
              </a:rPr>
              <a:t>El resultado debería verse de la siguiente forma</a:t>
            </a:r>
            <a:endParaRPr lang="es-CL" sz="2000" dirty="0">
              <a:latin typeface="Consolas" panose="020B0609020204030204" pitchFamily="49" charset="0"/>
              <a:cs typeface="Consolas" panose="020B0609020204030204" pitchFamily="49" charset="0"/>
            </a:endParaRPr>
          </a:p>
          <a:p>
            <a:endParaRPr sz="3000" dirty="0">
              <a:latin typeface="Consolas" panose="020B0609020204030204" pitchFamily="49" charset="0"/>
              <a:ea typeface="Arial"/>
              <a:cs typeface="Consolas" panose="020B0609020204030204" pitchFamily="49" charset="0"/>
              <a:sym typeface="Arial"/>
            </a:endParaRPr>
          </a:p>
        </p:txBody>
      </p:sp>
      <p:pic>
        <p:nvPicPr>
          <p:cNvPr id="13" name="Imagen 12">
            <a:extLst>
              <a:ext uri="{FF2B5EF4-FFF2-40B4-BE49-F238E27FC236}">
                <a16:creationId xmlns:a16="http://schemas.microsoft.com/office/drawing/2014/main" id="{EEE4ACEC-FC68-9B11-C559-B339A1760D7E}"/>
              </a:ext>
            </a:extLst>
          </p:cNvPr>
          <p:cNvPicPr>
            <a:picLocks noChangeAspect="1"/>
          </p:cNvPicPr>
          <p:nvPr/>
        </p:nvPicPr>
        <p:blipFill>
          <a:blip r:embed="rId10"/>
          <a:stretch>
            <a:fillRect/>
          </a:stretch>
        </p:blipFill>
        <p:spPr>
          <a:xfrm>
            <a:off x="1676400" y="4804003"/>
            <a:ext cx="13709125" cy="3084054"/>
          </a:xfrm>
          <a:prstGeom prst="rect">
            <a:avLst/>
          </a:prstGeom>
        </p:spPr>
      </p:pic>
    </p:spTree>
    <p:extLst>
      <p:ext uri="{BB962C8B-B14F-4D97-AF65-F5344CB8AC3E}">
        <p14:creationId xmlns:p14="http://schemas.microsoft.com/office/powerpoint/2010/main" val="1954661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3"/>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6"/>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7"/>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_tradnl"/>
          </a:p>
        </p:txBody>
      </p:sp>
      <p:sp>
        <p:nvSpPr>
          <p:cNvPr id="12" name="TextBox 12"/>
          <p:cNvSpPr txBox="1"/>
          <p:nvPr/>
        </p:nvSpPr>
        <p:spPr>
          <a:xfrm>
            <a:off x="-228600" y="745387"/>
            <a:ext cx="16228530" cy="666849"/>
          </a:xfrm>
          <a:prstGeom prst="rect">
            <a:avLst/>
          </a:prstGeom>
        </p:spPr>
        <p:txBody>
          <a:bodyPr wrap="square"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E.- </a:t>
            </a:r>
            <a:r>
              <a:rPr lang="es-ES_tradnl" sz="4365" dirty="0" err="1">
                <a:solidFill>
                  <a:srgbClr val="000000"/>
                </a:solidFill>
                <a:latin typeface="Consolas" panose="020B0609020204030204" pitchFamily="49" charset="0"/>
                <a:cs typeface="Consolas" panose="020B0609020204030204" pitchFamily="49" charset="0"/>
              </a:rPr>
              <a:t>Commit</a:t>
            </a:r>
            <a:r>
              <a:rPr lang="es-ES_tradnl" sz="4365" dirty="0">
                <a:solidFill>
                  <a:srgbClr val="000000"/>
                </a:solidFill>
                <a:latin typeface="Consolas" panose="020B0609020204030204" pitchFamily="49" charset="0"/>
                <a:cs typeface="Consolas" panose="020B0609020204030204" pitchFamily="49" charset="0"/>
              </a:rPr>
              <a:t> a la rama principal (</a:t>
            </a:r>
            <a:r>
              <a:rPr lang="es-ES_tradnl" sz="4365" dirty="0" err="1">
                <a:solidFill>
                  <a:srgbClr val="000000"/>
                </a:solidFill>
                <a:latin typeface="Consolas" panose="020B0609020204030204" pitchFamily="49" charset="0"/>
                <a:cs typeface="Consolas" panose="020B0609020204030204" pitchFamily="49" charset="0"/>
              </a:rPr>
              <a:t>Main</a:t>
            </a:r>
            <a:r>
              <a:rPr lang="es-ES_tradnl" sz="4365" dirty="0">
                <a:solidFill>
                  <a:srgbClr val="000000"/>
                </a:solidFill>
                <a:latin typeface="Consolas" panose="020B0609020204030204" pitchFamily="49" charset="0"/>
                <a:cs typeface="Consolas" panose="020B0609020204030204" pitchFamily="49" charset="0"/>
              </a:rPr>
              <a:t>)</a:t>
            </a:r>
          </a:p>
        </p:txBody>
      </p:sp>
      <p:sp>
        <p:nvSpPr>
          <p:cNvPr id="11" name="Google Shape;177;p31">
            <a:extLst>
              <a:ext uri="{FF2B5EF4-FFF2-40B4-BE49-F238E27FC236}">
                <a16:creationId xmlns:a16="http://schemas.microsoft.com/office/drawing/2014/main" id="{92B20D21-58D3-29BC-D2F5-9CD9579FE750}"/>
              </a:ext>
            </a:extLst>
          </p:cNvPr>
          <p:cNvSpPr txBox="1"/>
          <p:nvPr/>
        </p:nvSpPr>
        <p:spPr>
          <a:xfrm>
            <a:off x="381000" y="2400300"/>
            <a:ext cx="16459200" cy="1994960"/>
          </a:xfrm>
          <a:prstGeom prst="rect">
            <a:avLst/>
          </a:prstGeom>
          <a:noFill/>
          <a:ln>
            <a:noFill/>
          </a:ln>
        </p:spPr>
        <p:txBody>
          <a:bodyPr spcFirstLastPara="1" wrap="square" lIns="55440" tIns="27713" rIns="55440" bIns="27713" anchor="t" anchorCtr="0">
            <a:spAutoFit/>
          </a:bodyPr>
          <a:lstStyle/>
          <a:p>
            <a:pPr algn="just"/>
            <a:r>
              <a:rPr lang="es-CL" sz="3200" b="1" dirty="0">
                <a:latin typeface="Consolas" panose="020B0609020204030204" pitchFamily="49" charset="0"/>
                <a:ea typeface="Arial"/>
                <a:cs typeface="Consolas" panose="020B0609020204030204" pitchFamily="49" charset="0"/>
                <a:sym typeface="Arial"/>
              </a:rPr>
              <a:t>1. </a:t>
            </a:r>
            <a:r>
              <a:rPr lang="es-CL" sz="3200" dirty="0">
                <a:latin typeface="Consolas" panose="020B0609020204030204" pitchFamily="49" charset="0"/>
                <a:ea typeface="Arial"/>
                <a:cs typeface="Consolas" panose="020B0609020204030204" pitchFamily="49" charset="0"/>
                <a:sym typeface="Arial"/>
              </a:rPr>
              <a:t>Ahora cargaremos en la rama “</a:t>
            </a:r>
            <a:r>
              <a:rPr lang="es-CL" sz="3200" b="1" dirty="0">
                <a:latin typeface="Consolas" panose="020B0609020204030204" pitchFamily="49" charset="0"/>
                <a:ea typeface="Arial"/>
                <a:cs typeface="Consolas" panose="020B0609020204030204" pitchFamily="49" charset="0"/>
                <a:sym typeface="Arial"/>
              </a:rPr>
              <a:t>Suma-3-valores</a:t>
            </a:r>
            <a:r>
              <a:rPr lang="es-CL" sz="3200" dirty="0">
                <a:latin typeface="Consolas" panose="020B0609020204030204" pitchFamily="49" charset="0"/>
                <a:ea typeface="Arial"/>
                <a:cs typeface="Consolas" panose="020B0609020204030204" pitchFamily="49" charset="0"/>
                <a:sym typeface="Arial"/>
              </a:rPr>
              <a:t>” el proyecto actualizado, incorporando los detalles de la modificación, y luego presionar el botón “</a:t>
            </a:r>
            <a:r>
              <a:rPr lang="es-CL" sz="3200" b="1" dirty="0" err="1">
                <a:latin typeface="Consolas" panose="020B0609020204030204" pitchFamily="49" charset="0"/>
                <a:ea typeface="Arial"/>
                <a:cs typeface="Consolas" panose="020B0609020204030204" pitchFamily="49" charset="0"/>
                <a:sym typeface="Arial"/>
              </a:rPr>
              <a:t>Commit</a:t>
            </a:r>
            <a:r>
              <a:rPr lang="es-CL" sz="3200" b="1" dirty="0">
                <a:latin typeface="Consolas" panose="020B0609020204030204" pitchFamily="49" charset="0"/>
                <a:ea typeface="Arial"/>
                <a:cs typeface="Consolas" panose="020B0609020204030204" pitchFamily="49" charset="0"/>
                <a:sym typeface="Arial"/>
              </a:rPr>
              <a:t> </a:t>
            </a:r>
            <a:r>
              <a:rPr lang="es-CL" sz="3200" b="1" dirty="0" err="1">
                <a:latin typeface="Consolas" panose="020B0609020204030204" pitchFamily="49" charset="0"/>
                <a:ea typeface="Arial"/>
                <a:cs typeface="Consolas" panose="020B0609020204030204" pitchFamily="49" charset="0"/>
                <a:sym typeface="Arial"/>
              </a:rPr>
              <a:t>changes</a:t>
            </a:r>
            <a:r>
              <a:rPr lang="es-CL" sz="3200" dirty="0">
                <a:latin typeface="Consolas" panose="020B0609020204030204" pitchFamily="49" charset="0"/>
                <a:ea typeface="Arial"/>
                <a:cs typeface="Consolas" panose="020B0609020204030204" pitchFamily="49" charset="0"/>
                <a:sym typeface="Arial"/>
              </a:rPr>
              <a:t>”.</a:t>
            </a:r>
            <a:endParaRPr lang="es-CL" sz="2000" dirty="0">
              <a:latin typeface="Consolas" panose="020B0609020204030204" pitchFamily="49" charset="0"/>
              <a:cs typeface="Consolas" panose="020B0609020204030204" pitchFamily="49" charset="0"/>
            </a:endParaRPr>
          </a:p>
          <a:p>
            <a:endParaRPr sz="3000" dirty="0">
              <a:latin typeface="Consolas" panose="020B0609020204030204" pitchFamily="49" charset="0"/>
              <a:ea typeface="Arial"/>
              <a:cs typeface="Consolas" panose="020B0609020204030204" pitchFamily="49" charset="0"/>
              <a:sym typeface="Arial"/>
            </a:endParaRPr>
          </a:p>
        </p:txBody>
      </p:sp>
      <p:pic>
        <p:nvPicPr>
          <p:cNvPr id="10" name="Imagen 9">
            <a:extLst>
              <a:ext uri="{FF2B5EF4-FFF2-40B4-BE49-F238E27FC236}">
                <a16:creationId xmlns:a16="http://schemas.microsoft.com/office/drawing/2014/main" id="{B16F99CD-C524-2C0B-E181-729194448E83}"/>
              </a:ext>
            </a:extLst>
          </p:cNvPr>
          <p:cNvPicPr>
            <a:picLocks noChangeAspect="1"/>
          </p:cNvPicPr>
          <p:nvPr/>
        </p:nvPicPr>
        <p:blipFill>
          <a:blip r:embed="rId10"/>
          <a:stretch>
            <a:fillRect/>
          </a:stretch>
        </p:blipFill>
        <p:spPr>
          <a:xfrm>
            <a:off x="2537936" y="4251980"/>
            <a:ext cx="12076891" cy="3370628"/>
          </a:xfrm>
          <a:prstGeom prst="rect">
            <a:avLst/>
          </a:prstGeom>
        </p:spPr>
      </p:pic>
    </p:spTree>
    <p:extLst>
      <p:ext uri="{BB962C8B-B14F-4D97-AF65-F5344CB8AC3E}">
        <p14:creationId xmlns:p14="http://schemas.microsoft.com/office/powerpoint/2010/main" val="1599025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3"/>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6"/>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7"/>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_tradnl"/>
          </a:p>
        </p:txBody>
      </p:sp>
      <p:sp>
        <p:nvSpPr>
          <p:cNvPr id="12" name="TextBox 12"/>
          <p:cNvSpPr txBox="1"/>
          <p:nvPr/>
        </p:nvSpPr>
        <p:spPr>
          <a:xfrm>
            <a:off x="-228600" y="745387"/>
            <a:ext cx="16228530" cy="666849"/>
          </a:xfrm>
          <a:prstGeom prst="rect">
            <a:avLst/>
          </a:prstGeom>
        </p:spPr>
        <p:txBody>
          <a:bodyPr wrap="square"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E.- </a:t>
            </a:r>
            <a:r>
              <a:rPr lang="es-ES_tradnl" sz="4365" dirty="0" err="1">
                <a:solidFill>
                  <a:srgbClr val="000000"/>
                </a:solidFill>
                <a:latin typeface="Consolas" panose="020B0609020204030204" pitchFamily="49" charset="0"/>
                <a:cs typeface="Consolas" panose="020B0609020204030204" pitchFamily="49" charset="0"/>
              </a:rPr>
              <a:t>Commit</a:t>
            </a:r>
            <a:r>
              <a:rPr lang="es-ES_tradnl" sz="4365" dirty="0">
                <a:solidFill>
                  <a:srgbClr val="000000"/>
                </a:solidFill>
                <a:latin typeface="Consolas" panose="020B0609020204030204" pitchFamily="49" charset="0"/>
                <a:cs typeface="Consolas" panose="020B0609020204030204" pitchFamily="49" charset="0"/>
              </a:rPr>
              <a:t> a la rama principal (</a:t>
            </a:r>
            <a:r>
              <a:rPr lang="es-ES_tradnl" sz="4365" dirty="0" err="1">
                <a:solidFill>
                  <a:srgbClr val="000000"/>
                </a:solidFill>
                <a:latin typeface="Consolas" panose="020B0609020204030204" pitchFamily="49" charset="0"/>
                <a:cs typeface="Consolas" panose="020B0609020204030204" pitchFamily="49" charset="0"/>
              </a:rPr>
              <a:t>Main</a:t>
            </a:r>
            <a:r>
              <a:rPr lang="es-ES_tradnl" sz="4365" dirty="0">
                <a:solidFill>
                  <a:srgbClr val="000000"/>
                </a:solidFill>
                <a:latin typeface="Consolas" panose="020B0609020204030204" pitchFamily="49" charset="0"/>
                <a:cs typeface="Consolas" panose="020B0609020204030204" pitchFamily="49" charset="0"/>
              </a:rPr>
              <a:t>)</a:t>
            </a:r>
          </a:p>
        </p:txBody>
      </p:sp>
      <p:sp>
        <p:nvSpPr>
          <p:cNvPr id="11" name="Google Shape;177;p31">
            <a:extLst>
              <a:ext uri="{FF2B5EF4-FFF2-40B4-BE49-F238E27FC236}">
                <a16:creationId xmlns:a16="http://schemas.microsoft.com/office/drawing/2014/main" id="{92B20D21-58D3-29BC-D2F5-9CD9579FE750}"/>
              </a:ext>
            </a:extLst>
          </p:cNvPr>
          <p:cNvSpPr txBox="1"/>
          <p:nvPr/>
        </p:nvSpPr>
        <p:spPr>
          <a:xfrm>
            <a:off x="457200" y="2012891"/>
            <a:ext cx="16992600" cy="2487402"/>
          </a:xfrm>
          <a:prstGeom prst="rect">
            <a:avLst/>
          </a:prstGeom>
          <a:noFill/>
          <a:ln>
            <a:noFill/>
          </a:ln>
        </p:spPr>
        <p:txBody>
          <a:bodyPr spcFirstLastPara="1" wrap="square" lIns="55440" tIns="27713" rIns="55440" bIns="27713" anchor="t" anchorCtr="0">
            <a:spAutoFit/>
          </a:bodyPr>
          <a:lstStyle/>
          <a:p>
            <a:pPr algn="just"/>
            <a:r>
              <a:rPr lang="es-CL" sz="3200" b="1" dirty="0">
                <a:latin typeface="Consolas" panose="020B0609020204030204" pitchFamily="49" charset="0"/>
                <a:ea typeface="Arial"/>
                <a:cs typeface="Consolas" panose="020B0609020204030204" pitchFamily="49" charset="0"/>
                <a:sym typeface="Arial"/>
              </a:rPr>
              <a:t>2. </a:t>
            </a:r>
            <a:r>
              <a:rPr lang="es-CL" sz="3200" dirty="0">
                <a:latin typeface="Consolas" panose="020B0609020204030204" pitchFamily="49" charset="0"/>
                <a:ea typeface="Arial"/>
                <a:cs typeface="Consolas" panose="020B0609020204030204" pitchFamily="49" charset="0"/>
                <a:sym typeface="Arial"/>
              </a:rPr>
              <a:t>Para unir la actualización “</a:t>
            </a:r>
            <a:r>
              <a:rPr lang="es-CL" sz="3200" b="1" dirty="0">
                <a:latin typeface="Consolas" panose="020B0609020204030204" pitchFamily="49" charset="0"/>
                <a:ea typeface="Arial"/>
                <a:cs typeface="Consolas" panose="020B0609020204030204" pitchFamily="49" charset="0"/>
                <a:sym typeface="Arial"/>
              </a:rPr>
              <a:t>Suma-3-valores</a:t>
            </a:r>
            <a:r>
              <a:rPr lang="es-CL" sz="3200" dirty="0">
                <a:latin typeface="Consolas" panose="020B0609020204030204" pitchFamily="49" charset="0"/>
                <a:ea typeface="Arial"/>
                <a:cs typeface="Consolas" panose="020B0609020204030204" pitchFamily="49" charset="0"/>
                <a:sym typeface="Arial"/>
              </a:rPr>
              <a:t>”  a la rama principal del proyecto llamada “</a:t>
            </a:r>
            <a:r>
              <a:rPr lang="es-CL" sz="3200" b="1" dirty="0" err="1">
                <a:latin typeface="Consolas" panose="020B0609020204030204" pitchFamily="49" charset="0"/>
                <a:ea typeface="Arial"/>
                <a:cs typeface="Consolas" panose="020B0609020204030204" pitchFamily="49" charset="0"/>
                <a:sym typeface="Arial"/>
              </a:rPr>
              <a:t>main</a:t>
            </a:r>
            <a:r>
              <a:rPr lang="es-CL" sz="3200" dirty="0">
                <a:latin typeface="Consolas" panose="020B0609020204030204" pitchFamily="49" charset="0"/>
                <a:ea typeface="Arial"/>
                <a:cs typeface="Consolas" panose="020B0609020204030204" pitchFamily="49" charset="0"/>
                <a:sym typeface="Arial"/>
              </a:rPr>
              <a:t>”, realizaremos una solicitud de unión de ramas llamada “</a:t>
            </a:r>
            <a:r>
              <a:rPr lang="es-CL" sz="3200" b="1" dirty="0" err="1">
                <a:latin typeface="Consolas" panose="020B0609020204030204" pitchFamily="49" charset="0"/>
                <a:ea typeface="Arial"/>
                <a:cs typeface="Consolas" panose="020B0609020204030204" pitchFamily="49" charset="0"/>
                <a:sym typeface="Arial"/>
              </a:rPr>
              <a:t>Pull</a:t>
            </a:r>
            <a:r>
              <a:rPr lang="es-CL" sz="3200" b="1" dirty="0">
                <a:latin typeface="Consolas" panose="020B0609020204030204" pitchFamily="49" charset="0"/>
                <a:ea typeface="Arial"/>
                <a:cs typeface="Consolas" panose="020B0609020204030204" pitchFamily="49" charset="0"/>
                <a:sym typeface="Arial"/>
              </a:rPr>
              <a:t> </a:t>
            </a:r>
            <a:r>
              <a:rPr lang="es-CL" sz="3200" b="1" dirty="0" err="1">
                <a:latin typeface="Consolas" panose="020B0609020204030204" pitchFamily="49" charset="0"/>
                <a:ea typeface="Arial"/>
                <a:cs typeface="Consolas" panose="020B0609020204030204" pitchFamily="49" charset="0"/>
                <a:sym typeface="Arial"/>
              </a:rPr>
              <a:t>request</a:t>
            </a:r>
            <a:r>
              <a:rPr lang="es-CL" sz="3200" dirty="0">
                <a:latin typeface="Consolas" panose="020B0609020204030204" pitchFamily="49" charset="0"/>
                <a:ea typeface="Arial"/>
                <a:cs typeface="Consolas" panose="020B0609020204030204" pitchFamily="49" charset="0"/>
                <a:sym typeface="Arial"/>
              </a:rPr>
              <a:t>”, por lo tanto: </a:t>
            </a:r>
            <a:endParaRPr lang="es-CL" sz="2000" dirty="0">
              <a:latin typeface="Consolas" panose="020B0609020204030204" pitchFamily="49" charset="0"/>
              <a:cs typeface="Consolas" panose="020B0609020204030204" pitchFamily="49" charset="0"/>
            </a:endParaRPr>
          </a:p>
          <a:p>
            <a:pPr algn="just"/>
            <a:r>
              <a:rPr lang="es-CL" sz="3200" b="1" dirty="0">
                <a:latin typeface="Consolas" panose="020B0609020204030204" pitchFamily="49" charset="0"/>
                <a:ea typeface="Arial"/>
                <a:cs typeface="Consolas" panose="020B0609020204030204" pitchFamily="49" charset="0"/>
                <a:sym typeface="Arial"/>
              </a:rPr>
              <a:t> </a:t>
            </a:r>
            <a:r>
              <a:rPr lang="es-CL" sz="3200" dirty="0">
                <a:latin typeface="Consolas" panose="020B0609020204030204" pitchFamily="49" charset="0"/>
                <a:ea typeface="Arial"/>
                <a:cs typeface="Consolas" panose="020B0609020204030204" pitchFamily="49" charset="0"/>
                <a:sym typeface="Arial"/>
              </a:rPr>
              <a:t>Presionar el botón “</a:t>
            </a:r>
            <a:r>
              <a:rPr lang="es-CL" sz="3200" b="1" dirty="0">
                <a:latin typeface="Consolas" panose="020B0609020204030204" pitchFamily="49" charset="0"/>
                <a:ea typeface="Arial"/>
                <a:cs typeface="Consolas" panose="020B0609020204030204" pitchFamily="49" charset="0"/>
                <a:sym typeface="Arial"/>
              </a:rPr>
              <a:t>Compare &amp; </a:t>
            </a:r>
            <a:r>
              <a:rPr lang="es-CL" sz="3200" b="1" dirty="0" err="1">
                <a:latin typeface="Consolas" panose="020B0609020204030204" pitchFamily="49" charset="0"/>
                <a:ea typeface="Arial"/>
                <a:cs typeface="Consolas" panose="020B0609020204030204" pitchFamily="49" charset="0"/>
                <a:sym typeface="Arial"/>
              </a:rPr>
              <a:t>pull</a:t>
            </a:r>
            <a:r>
              <a:rPr lang="es-CL" sz="3200" b="1" dirty="0">
                <a:latin typeface="Consolas" panose="020B0609020204030204" pitchFamily="49" charset="0"/>
                <a:ea typeface="Arial"/>
                <a:cs typeface="Consolas" panose="020B0609020204030204" pitchFamily="49" charset="0"/>
                <a:sym typeface="Arial"/>
              </a:rPr>
              <a:t> </a:t>
            </a:r>
            <a:r>
              <a:rPr lang="es-CL" sz="3200" b="1" dirty="0" err="1">
                <a:latin typeface="Consolas" panose="020B0609020204030204" pitchFamily="49" charset="0"/>
                <a:ea typeface="Arial"/>
                <a:cs typeface="Consolas" panose="020B0609020204030204" pitchFamily="49" charset="0"/>
                <a:sym typeface="Arial"/>
              </a:rPr>
              <a:t>request</a:t>
            </a:r>
            <a:r>
              <a:rPr lang="es-CL" sz="3200" dirty="0">
                <a:solidFill>
                  <a:srgbClr val="0070C0"/>
                </a:solidFill>
                <a:latin typeface="Arial"/>
                <a:ea typeface="Arial"/>
                <a:cs typeface="Arial"/>
                <a:sym typeface="Arial"/>
              </a:rPr>
              <a:t>”.</a:t>
            </a:r>
            <a:endParaRPr lang="es-CL" sz="1400" dirty="0">
              <a:solidFill>
                <a:srgbClr val="0070C0"/>
              </a:solidFill>
              <a:latin typeface="Arial"/>
              <a:ea typeface="Arial"/>
              <a:cs typeface="Arial"/>
              <a:sym typeface="Arial"/>
            </a:endParaRPr>
          </a:p>
          <a:p>
            <a:endParaRPr sz="3000" dirty="0">
              <a:latin typeface="Consolas" panose="020B0609020204030204" pitchFamily="49" charset="0"/>
              <a:ea typeface="Arial"/>
              <a:cs typeface="Consolas" panose="020B0609020204030204" pitchFamily="49" charset="0"/>
              <a:sym typeface="Arial"/>
            </a:endParaRPr>
          </a:p>
        </p:txBody>
      </p:sp>
      <p:pic>
        <p:nvPicPr>
          <p:cNvPr id="13" name="Imagen 12">
            <a:extLst>
              <a:ext uri="{FF2B5EF4-FFF2-40B4-BE49-F238E27FC236}">
                <a16:creationId xmlns:a16="http://schemas.microsoft.com/office/drawing/2014/main" id="{3DADCB62-E3FF-CFFE-E3FC-029755AFCE76}"/>
              </a:ext>
            </a:extLst>
          </p:cNvPr>
          <p:cNvPicPr>
            <a:picLocks noChangeAspect="1"/>
          </p:cNvPicPr>
          <p:nvPr/>
        </p:nvPicPr>
        <p:blipFill>
          <a:blip r:embed="rId10"/>
          <a:stretch>
            <a:fillRect/>
          </a:stretch>
        </p:blipFill>
        <p:spPr>
          <a:xfrm>
            <a:off x="2871762" y="4650220"/>
            <a:ext cx="13055438" cy="3146380"/>
          </a:xfrm>
          <a:prstGeom prst="rect">
            <a:avLst/>
          </a:prstGeom>
        </p:spPr>
      </p:pic>
    </p:spTree>
    <p:extLst>
      <p:ext uri="{BB962C8B-B14F-4D97-AF65-F5344CB8AC3E}">
        <p14:creationId xmlns:p14="http://schemas.microsoft.com/office/powerpoint/2010/main" val="469360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3"/>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6"/>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7"/>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_tradnl"/>
          </a:p>
        </p:txBody>
      </p:sp>
      <p:sp>
        <p:nvSpPr>
          <p:cNvPr id="12" name="TextBox 12"/>
          <p:cNvSpPr txBox="1"/>
          <p:nvPr/>
        </p:nvSpPr>
        <p:spPr>
          <a:xfrm>
            <a:off x="236721" y="463058"/>
            <a:ext cx="6172200" cy="1333698"/>
          </a:xfrm>
          <a:prstGeom prst="rect">
            <a:avLst/>
          </a:prstGeom>
        </p:spPr>
        <p:txBody>
          <a:bodyPr wrap="square"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E.- </a:t>
            </a:r>
            <a:r>
              <a:rPr lang="es-ES_tradnl" sz="4365" dirty="0" err="1">
                <a:solidFill>
                  <a:srgbClr val="000000"/>
                </a:solidFill>
                <a:latin typeface="Consolas" panose="020B0609020204030204" pitchFamily="49" charset="0"/>
                <a:cs typeface="Consolas" panose="020B0609020204030204" pitchFamily="49" charset="0"/>
              </a:rPr>
              <a:t>Commit</a:t>
            </a:r>
            <a:r>
              <a:rPr lang="es-ES_tradnl" sz="4365" dirty="0">
                <a:solidFill>
                  <a:srgbClr val="000000"/>
                </a:solidFill>
                <a:latin typeface="Consolas" panose="020B0609020204030204" pitchFamily="49" charset="0"/>
                <a:cs typeface="Consolas" panose="020B0609020204030204" pitchFamily="49" charset="0"/>
              </a:rPr>
              <a:t> a la rama principal (</a:t>
            </a:r>
            <a:r>
              <a:rPr lang="es-ES_tradnl" sz="4365" dirty="0" err="1">
                <a:solidFill>
                  <a:srgbClr val="000000"/>
                </a:solidFill>
                <a:latin typeface="Consolas" panose="020B0609020204030204" pitchFamily="49" charset="0"/>
                <a:cs typeface="Consolas" panose="020B0609020204030204" pitchFamily="49" charset="0"/>
              </a:rPr>
              <a:t>Main</a:t>
            </a:r>
            <a:r>
              <a:rPr lang="es-ES_tradnl" sz="4365" dirty="0">
                <a:solidFill>
                  <a:srgbClr val="000000"/>
                </a:solidFill>
                <a:latin typeface="Consolas" panose="020B0609020204030204" pitchFamily="49" charset="0"/>
                <a:cs typeface="Consolas" panose="020B0609020204030204" pitchFamily="49" charset="0"/>
              </a:rPr>
              <a:t>)</a:t>
            </a:r>
          </a:p>
        </p:txBody>
      </p:sp>
      <p:sp>
        <p:nvSpPr>
          <p:cNvPr id="11" name="Google Shape;177;p31">
            <a:extLst>
              <a:ext uri="{FF2B5EF4-FFF2-40B4-BE49-F238E27FC236}">
                <a16:creationId xmlns:a16="http://schemas.microsoft.com/office/drawing/2014/main" id="{92B20D21-58D3-29BC-D2F5-9CD9579FE750}"/>
              </a:ext>
            </a:extLst>
          </p:cNvPr>
          <p:cNvSpPr txBox="1"/>
          <p:nvPr/>
        </p:nvSpPr>
        <p:spPr>
          <a:xfrm>
            <a:off x="457199" y="2012891"/>
            <a:ext cx="5951721" cy="7411827"/>
          </a:xfrm>
          <a:prstGeom prst="rect">
            <a:avLst/>
          </a:prstGeom>
          <a:noFill/>
          <a:ln>
            <a:noFill/>
          </a:ln>
        </p:spPr>
        <p:txBody>
          <a:bodyPr spcFirstLastPara="1" wrap="square" lIns="55440" tIns="27713" rIns="55440" bIns="27713" anchor="t" anchorCtr="0">
            <a:spAutoFit/>
          </a:bodyPr>
          <a:lstStyle/>
          <a:p>
            <a:pPr algn="just"/>
            <a:r>
              <a:rPr lang="es-CL" sz="3200" b="1" dirty="0">
                <a:latin typeface="Consolas" panose="020B0609020204030204" pitchFamily="49" charset="0"/>
                <a:ea typeface="Arial"/>
                <a:cs typeface="Consolas" panose="020B0609020204030204" pitchFamily="49" charset="0"/>
                <a:sym typeface="Arial"/>
              </a:rPr>
              <a:t>3. </a:t>
            </a:r>
            <a:r>
              <a:rPr lang="es-CL" sz="3200" dirty="0">
                <a:latin typeface="Consolas" panose="020B0609020204030204" pitchFamily="49" charset="0"/>
                <a:ea typeface="Arial"/>
                <a:cs typeface="Consolas" panose="020B0609020204030204" pitchFamily="49" charset="0"/>
                <a:sym typeface="Arial"/>
              </a:rPr>
              <a:t>GitHub nos indica por medio de un mensaje  que no hay problemas para unir ambas ramas, y que el proceso “</a:t>
            </a:r>
            <a:r>
              <a:rPr lang="es-CL" sz="3200" b="1" dirty="0" err="1">
                <a:latin typeface="Consolas" panose="020B0609020204030204" pitchFamily="49" charset="0"/>
                <a:ea typeface="Arial"/>
                <a:cs typeface="Consolas" panose="020B0609020204030204" pitchFamily="49" charset="0"/>
                <a:sym typeface="Arial"/>
              </a:rPr>
              <a:t>Merge</a:t>
            </a:r>
            <a:r>
              <a:rPr lang="es-CL" sz="3200" b="1" dirty="0">
                <a:latin typeface="Consolas" panose="020B0609020204030204" pitchFamily="49" charset="0"/>
                <a:ea typeface="Arial"/>
                <a:cs typeface="Consolas" panose="020B0609020204030204" pitchFamily="49" charset="0"/>
                <a:sym typeface="Arial"/>
              </a:rPr>
              <a:t>” </a:t>
            </a:r>
            <a:r>
              <a:rPr lang="es-CL" sz="3200" dirty="0">
                <a:latin typeface="Consolas" panose="020B0609020204030204" pitchFamily="49" charset="0"/>
                <a:ea typeface="Arial"/>
                <a:cs typeface="Consolas" panose="020B0609020204030204" pitchFamily="49" charset="0"/>
                <a:sym typeface="Arial"/>
              </a:rPr>
              <a:t>esta disponible. Presionar el botón “</a:t>
            </a:r>
            <a:r>
              <a:rPr lang="es-CL" sz="3200" b="1" dirty="0" err="1">
                <a:latin typeface="Consolas" panose="020B0609020204030204" pitchFamily="49" charset="0"/>
                <a:ea typeface="Arial"/>
                <a:cs typeface="Consolas" panose="020B0609020204030204" pitchFamily="49" charset="0"/>
                <a:sym typeface="Arial"/>
              </a:rPr>
              <a:t>Create</a:t>
            </a:r>
            <a:r>
              <a:rPr lang="es-CL" sz="3200" b="1" dirty="0">
                <a:latin typeface="Consolas" panose="020B0609020204030204" pitchFamily="49" charset="0"/>
                <a:ea typeface="Arial"/>
                <a:cs typeface="Consolas" panose="020B0609020204030204" pitchFamily="49" charset="0"/>
                <a:sym typeface="Arial"/>
              </a:rPr>
              <a:t> </a:t>
            </a:r>
            <a:r>
              <a:rPr lang="es-CL" sz="3200" b="1" dirty="0" err="1">
                <a:latin typeface="Consolas" panose="020B0609020204030204" pitchFamily="49" charset="0"/>
                <a:ea typeface="Arial"/>
                <a:cs typeface="Consolas" panose="020B0609020204030204" pitchFamily="49" charset="0"/>
                <a:sym typeface="Arial"/>
              </a:rPr>
              <a:t>pull</a:t>
            </a:r>
            <a:r>
              <a:rPr lang="es-CL" sz="3200" b="1" dirty="0">
                <a:latin typeface="Consolas" panose="020B0609020204030204" pitchFamily="49" charset="0"/>
                <a:ea typeface="Arial"/>
                <a:cs typeface="Consolas" panose="020B0609020204030204" pitchFamily="49" charset="0"/>
                <a:sym typeface="Arial"/>
              </a:rPr>
              <a:t> </a:t>
            </a:r>
            <a:r>
              <a:rPr lang="es-CL" sz="3200" b="1" dirty="0" err="1">
                <a:latin typeface="Consolas" panose="020B0609020204030204" pitchFamily="49" charset="0"/>
                <a:ea typeface="Arial"/>
                <a:cs typeface="Consolas" panose="020B0609020204030204" pitchFamily="49" charset="0"/>
                <a:sym typeface="Arial"/>
              </a:rPr>
              <a:t>request</a:t>
            </a:r>
            <a:r>
              <a:rPr lang="es-CL" sz="3200" dirty="0">
                <a:latin typeface="Consolas" panose="020B0609020204030204" pitchFamily="49" charset="0"/>
                <a:ea typeface="Arial"/>
                <a:cs typeface="Consolas" panose="020B0609020204030204" pitchFamily="49" charset="0"/>
                <a:sym typeface="Arial"/>
              </a:rPr>
              <a:t>”</a:t>
            </a:r>
            <a:endParaRPr lang="es-CL" sz="2000" dirty="0">
              <a:latin typeface="Consolas" panose="020B0609020204030204" pitchFamily="49" charset="0"/>
              <a:cs typeface="Consolas" panose="020B0609020204030204" pitchFamily="49" charset="0"/>
            </a:endParaRPr>
          </a:p>
          <a:p>
            <a:pPr algn="just"/>
            <a:endParaRPr lang="es-CL" sz="3200" b="1" dirty="0">
              <a:latin typeface="Consolas" panose="020B0609020204030204" pitchFamily="49" charset="0"/>
              <a:ea typeface="Arial"/>
              <a:cs typeface="Consolas" panose="020B0609020204030204" pitchFamily="49" charset="0"/>
              <a:sym typeface="Arial"/>
            </a:endParaRPr>
          </a:p>
          <a:p>
            <a:pPr algn="just"/>
            <a:r>
              <a:rPr lang="es-CL" sz="3200" dirty="0">
                <a:latin typeface="Consolas" panose="020B0609020204030204" pitchFamily="49" charset="0"/>
                <a:ea typeface="Arial"/>
                <a:cs typeface="Consolas" panose="020B0609020204030204" pitchFamily="49" charset="0"/>
                <a:sym typeface="Arial"/>
              </a:rPr>
              <a:t>En la parte inferior de la misma página, aparecen los códigos que se están agregando a la rama principal.</a:t>
            </a:r>
            <a:endParaRPr lang="es-CL" sz="1400" dirty="0">
              <a:latin typeface="Consolas" panose="020B0609020204030204" pitchFamily="49" charset="0"/>
              <a:ea typeface="Arial"/>
              <a:cs typeface="Consolas" panose="020B0609020204030204" pitchFamily="49" charset="0"/>
              <a:sym typeface="Arial"/>
            </a:endParaRPr>
          </a:p>
          <a:p>
            <a:endParaRPr sz="3000" dirty="0">
              <a:latin typeface="Consolas" panose="020B0609020204030204" pitchFamily="49" charset="0"/>
              <a:ea typeface="Arial"/>
              <a:cs typeface="Consolas" panose="020B0609020204030204" pitchFamily="49" charset="0"/>
              <a:sym typeface="Arial"/>
            </a:endParaRPr>
          </a:p>
        </p:txBody>
      </p:sp>
      <p:pic>
        <p:nvPicPr>
          <p:cNvPr id="10" name="Google Shape;230;p37">
            <a:extLst>
              <a:ext uri="{FF2B5EF4-FFF2-40B4-BE49-F238E27FC236}">
                <a16:creationId xmlns:a16="http://schemas.microsoft.com/office/drawing/2014/main" id="{5E43ADD7-1A42-7A7E-AD09-A8B8F205224B}"/>
              </a:ext>
            </a:extLst>
          </p:cNvPr>
          <p:cNvPicPr preferRelativeResize="0"/>
          <p:nvPr/>
        </p:nvPicPr>
        <p:blipFill rotWithShape="1">
          <a:blip r:embed="rId10">
            <a:alphaModFix/>
          </a:blip>
          <a:srcRect/>
          <a:stretch/>
        </p:blipFill>
        <p:spPr>
          <a:xfrm>
            <a:off x="6874242" y="482989"/>
            <a:ext cx="9352166" cy="9616038"/>
          </a:xfrm>
          <a:prstGeom prst="rect">
            <a:avLst/>
          </a:prstGeom>
          <a:noFill/>
          <a:ln>
            <a:noFill/>
          </a:ln>
        </p:spPr>
      </p:pic>
    </p:spTree>
    <p:extLst>
      <p:ext uri="{BB962C8B-B14F-4D97-AF65-F5344CB8AC3E}">
        <p14:creationId xmlns:p14="http://schemas.microsoft.com/office/powerpoint/2010/main" val="2668924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3"/>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6"/>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7"/>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_tradnl"/>
          </a:p>
        </p:txBody>
      </p:sp>
      <p:sp>
        <p:nvSpPr>
          <p:cNvPr id="12" name="TextBox 12"/>
          <p:cNvSpPr txBox="1"/>
          <p:nvPr/>
        </p:nvSpPr>
        <p:spPr>
          <a:xfrm>
            <a:off x="236720" y="463058"/>
            <a:ext cx="13326879" cy="666849"/>
          </a:xfrm>
          <a:prstGeom prst="rect">
            <a:avLst/>
          </a:prstGeom>
        </p:spPr>
        <p:txBody>
          <a:bodyPr wrap="square"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E.- </a:t>
            </a:r>
            <a:r>
              <a:rPr lang="es-ES_tradnl" sz="4365" dirty="0" err="1">
                <a:solidFill>
                  <a:srgbClr val="000000"/>
                </a:solidFill>
                <a:latin typeface="Consolas" panose="020B0609020204030204" pitchFamily="49" charset="0"/>
                <a:cs typeface="Consolas" panose="020B0609020204030204" pitchFamily="49" charset="0"/>
              </a:rPr>
              <a:t>Commit</a:t>
            </a:r>
            <a:r>
              <a:rPr lang="es-ES_tradnl" sz="4365" dirty="0">
                <a:solidFill>
                  <a:srgbClr val="000000"/>
                </a:solidFill>
                <a:latin typeface="Consolas" panose="020B0609020204030204" pitchFamily="49" charset="0"/>
                <a:cs typeface="Consolas" panose="020B0609020204030204" pitchFamily="49" charset="0"/>
              </a:rPr>
              <a:t> a la rama principal (</a:t>
            </a:r>
            <a:r>
              <a:rPr lang="es-ES_tradnl" sz="4365" dirty="0" err="1">
                <a:solidFill>
                  <a:srgbClr val="000000"/>
                </a:solidFill>
                <a:latin typeface="Consolas" panose="020B0609020204030204" pitchFamily="49" charset="0"/>
                <a:cs typeface="Consolas" panose="020B0609020204030204" pitchFamily="49" charset="0"/>
              </a:rPr>
              <a:t>Main</a:t>
            </a:r>
            <a:r>
              <a:rPr lang="es-ES_tradnl" sz="4365" dirty="0">
                <a:solidFill>
                  <a:srgbClr val="000000"/>
                </a:solidFill>
                <a:latin typeface="Consolas" panose="020B0609020204030204" pitchFamily="49" charset="0"/>
                <a:cs typeface="Consolas" panose="020B0609020204030204" pitchFamily="49" charset="0"/>
              </a:rPr>
              <a:t>)</a:t>
            </a:r>
          </a:p>
        </p:txBody>
      </p:sp>
      <p:sp>
        <p:nvSpPr>
          <p:cNvPr id="11" name="Google Shape;177;p31">
            <a:extLst>
              <a:ext uri="{FF2B5EF4-FFF2-40B4-BE49-F238E27FC236}">
                <a16:creationId xmlns:a16="http://schemas.microsoft.com/office/drawing/2014/main" id="{92B20D21-58D3-29BC-D2F5-9CD9579FE750}"/>
              </a:ext>
            </a:extLst>
          </p:cNvPr>
          <p:cNvSpPr txBox="1"/>
          <p:nvPr/>
        </p:nvSpPr>
        <p:spPr>
          <a:xfrm>
            <a:off x="661429" y="3302150"/>
            <a:ext cx="5951721" cy="2364291"/>
          </a:xfrm>
          <a:prstGeom prst="rect">
            <a:avLst/>
          </a:prstGeom>
          <a:noFill/>
          <a:ln>
            <a:noFill/>
          </a:ln>
        </p:spPr>
        <p:txBody>
          <a:bodyPr spcFirstLastPara="1" wrap="square" lIns="55440" tIns="27713" rIns="55440" bIns="27713" anchor="t" anchorCtr="0">
            <a:spAutoFit/>
          </a:bodyPr>
          <a:lstStyle/>
          <a:p>
            <a:pPr algn="just"/>
            <a:r>
              <a:rPr lang="es-CL" sz="3000" b="1" dirty="0">
                <a:latin typeface="Consolas" panose="020B0609020204030204" pitchFamily="49" charset="0"/>
                <a:ea typeface="Arial"/>
                <a:cs typeface="Consolas" panose="020B0609020204030204" pitchFamily="49" charset="0"/>
                <a:sym typeface="Arial"/>
              </a:rPr>
              <a:t>4. </a:t>
            </a:r>
            <a:r>
              <a:rPr lang="es-CL" sz="3000" dirty="0">
                <a:latin typeface="Consolas" panose="020B0609020204030204" pitchFamily="49" charset="0"/>
                <a:ea typeface="Arial"/>
                <a:cs typeface="Consolas" panose="020B0609020204030204" pitchFamily="49" charset="0"/>
                <a:sym typeface="Arial"/>
              </a:rPr>
              <a:t>Presionemos el botón “</a:t>
            </a:r>
            <a:r>
              <a:rPr lang="es-CL" sz="3000" b="1" dirty="0" err="1">
                <a:latin typeface="Consolas" panose="020B0609020204030204" pitchFamily="49" charset="0"/>
                <a:ea typeface="Arial"/>
                <a:cs typeface="Consolas" panose="020B0609020204030204" pitchFamily="49" charset="0"/>
                <a:sym typeface="Arial"/>
              </a:rPr>
              <a:t>Merge</a:t>
            </a:r>
            <a:r>
              <a:rPr lang="es-CL" sz="3000" b="1" dirty="0">
                <a:latin typeface="Consolas" panose="020B0609020204030204" pitchFamily="49" charset="0"/>
                <a:ea typeface="Arial"/>
                <a:cs typeface="Consolas" panose="020B0609020204030204" pitchFamily="49" charset="0"/>
                <a:sym typeface="Arial"/>
              </a:rPr>
              <a:t> </a:t>
            </a:r>
            <a:r>
              <a:rPr lang="es-CL" sz="3000" b="1" dirty="0" err="1">
                <a:latin typeface="Consolas" panose="020B0609020204030204" pitchFamily="49" charset="0"/>
                <a:ea typeface="Arial"/>
                <a:cs typeface="Consolas" panose="020B0609020204030204" pitchFamily="49" charset="0"/>
                <a:sym typeface="Arial"/>
              </a:rPr>
              <a:t>pull</a:t>
            </a:r>
            <a:r>
              <a:rPr lang="es-CL" sz="3000" b="1" dirty="0">
                <a:latin typeface="Consolas" panose="020B0609020204030204" pitchFamily="49" charset="0"/>
                <a:ea typeface="Arial"/>
                <a:cs typeface="Consolas" panose="020B0609020204030204" pitchFamily="49" charset="0"/>
                <a:sym typeface="Arial"/>
              </a:rPr>
              <a:t> </a:t>
            </a:r>
            <a:r>
              <a:rPr lang="es-CL" sz="3000" b="1" dirty="0" err="1">
                <a:latin typeface="Consolas" panose="020B0609020204030204" pitchFamily="49" charset="0"/>
                <a:ea typeface="Arial"/>
                <a:cs typeface="Consolas" panose="020B0609020204030204" pitchFamily="49" charset="0"/>
                <a:sym typeface="Arial"/>
              </a:rPr>
              <a:t>request</a:t>
            </a:r>
            <a:r>
              <a:rPr lang="es-CL" sz="3000" dirty="0">
                <a:latin typeface="Consolas" panose="020B0609020204030204" pitchFamily="49" charset="0"/>
                <a:ea typeface="Arial"/>
                <a:cs typeface="Consolas" panose="020B0609020204030204" pitchFamily="49" charset="0"/>
                <a:sym typeface="Arial"/>
              </a:rPr>
              <a:t>” y confirmamos para finalizar el proceso.</a:t>
            </a:r>
          </a:p>
          <a:p>
            <a:endParaRPr sz="3000" dirty="0">
              <a:latin typeface="Consolas" panose="020B0609020204030204" pitchFamily="49" charset="0"/>
              <a:ea typeface="Arial"/>
              <a:cs typeface="Consolas" panose="020B0609020204030204" pitchFamily="49" charset="0"/>
              <a:sym typeface="Arial"/>
            </a:endParaRPr>
          </a:p>
        </p:txBody>
      </p:sp>
      <p:pic>
        <p:nvPicPr>
          <p:cNvPr id="13" name="Google Shape;246;p39">
            <a:extLst>
              <a:ext uri="{FF2B5EF4-FFF2-40B4-BE49-F238E27FC236}">
                <a16:creationId xmlns:a16="http://schemas.microsoft.com/office/drawing/2014/main" id="{72354FCA-DB0B-2C26-4F5B-C0541092D4B5}"/>
              </a:ext>
            </a:extLst>
          </p:cNvPr>
          <p:cNvPicPr preferRelativeResize="0"/>
          <p:nvPr/>
        </p:nvPicPr>
        <p:blipFill rotWithShape="1">
          <a:blip r:embed="rId10">
            <a:alphaModFix/>
          </a:blip>
          <a:srcRect/>
          <a:stretch/>
        </p:blipFill>
        <p:spPr>
          <a:xfrm>
            <a:off x="7258810" y="2175826"/>
            <a:ext cx="8967598" cy="7026442"/>
          </a:xfrm>
          <a:prstGeom prst="rect">
            <a:avLst/>
          </a:prstGeom>
          <a:noFill/>
          <a:ln>
            <a:noFill/>
          </a:ln>
        </p:spPr>
      </p:pic>
    </p:spTree>
    <p:extLst>
      <p:ext uri="{BB962C8B-B14F-4D97-AF65-F5344CB8AC3E}">
        <p14:creationId xmlns:p14="http://schemas.microsoft.com/office/powerpoint/2010/main" val="325518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3"/>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6"/>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7"/>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_tradnl"/>
          </a:p>
        </p:txBody>
      </p:sp>
      <p:sp>
        <p:nvSpPr>
          <p:cNvPr id="12" name="TextBox 12"/>
          <p:cNvSpPr txBox="1"/>
          <p:nvPr/>
        </p:nvSpPr>
        <p:spPr>
          <a:xfrm>
            <a:off x="236720" y="463058"/>
            <a:ext cx="13326879" cy="666849"/>
          </a:xfrm>
          <a:prstGeom prst="rect">
            <a:avLst/>
          </a:prstGeom>
        </p:spPr>
        <p:txBody>
          <a:bodyPr wrap="square"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E.- </a:t>
            </a:r>
            <a:r>
              <a:rPr lang="es-ES_tradnl" sz="4365" dirty="0" err="1">
                <a:solidFill>
                  <a:srgbClr val="000000"/>
                </a:solidFill>
                <a:latin typeface="Consolas" panose="020B0609020204030204" pitchFamily="49" charset="0"/>
                <a:cs typeface="Consolas" panose="020B0609020204030204" pitchFamily="49" charset="0"/>
              </a:rPr>
              <a:t>Commit</a:t>
            </a:r>
            <a:r>
              <a:rPr lang="es-ES_tradnl" sz="4365" dirty="0">
                <a:solidFill>
                  <a:srgbClr val="000000"/>
                </a:solidFill>
                <a:latin typeface="Consolas" panose="020B0609020204030204" pitchFamily="49" charset="0"/>
                <a:cs typeface="Consolas" panose="020B0609020204030204" pitchFamily="49" charset="0"/>
              </a:rPr>
              <a:t> a la rama principal (</a:t>
            </a:r>
            <a:r>
              <a:rPr lang="es-ES_tradnl" sz="4365" dirty="0" err="1">
                <a:solidFill>
                  <a:srgbClr val="000000"/>
                </a:solidFill>
                <a:latin typeface="Consolas" panose="020B0609020204030204" pitchFamily="49" charset="0"/>
                <a:cs typeface="Consolas" panose="020B0609020204030204" pitchFamily="49" charset="0"/>
              </a:rPr>
              <a:t>Main</a:t>
            </a:r>
            <a:r>
              <a:rPr lang="es-ES_tradnl" sz="4365" dirty="0">
                <a:solidFill>
                  <a:srgbClr val="000000"/>
                </a:solidFill>
                <a:latin typeface="Consolas" panose="020B0609020204030204" pitchFamily="49" charset="0"/>
                <a:cs typeface="Consolas" panose="020B0609020204030204" pitchFamily="49" charset="0"/>
              </a:rPr>
              <a:t>)</a:t>
            </a:r>
          </a:p>
        </p:txBody>
      </p:sp>
      <p:sp>
        <p:nvSpPr>
          <p:cNvPr id="11" name="Google Shape;177;p31">
            <a:extLst>
              <a:ext uri="{FF2B5EF4-FFF2-40B4-BE49-F238E27FC236}">
                <a16:creationId xmlns:a16="http://schemas.microsoft.com/office/drawing/2014/main" id="{92B20D21-58D3-29BC-D2F5-9CD9579FE750}"/>
              </a:ext>
            </a:extLst>
          </p:cNvPr>
          <p:cNvSpPr txBox="1"/>
          <p:nvPr/>
        </p:nvSpPr>
        <p:spPr>
          <a:xfrm>
            <a:off x="956058" y="2781300"/>
            <a:ext cx="5951721" cy="5442057"/>
          </a:xfrm>
          <a:prstGeom prst="rect">
            <a:avLst/>
          </a:prstGeom>
          <a:noFill/>
          <a:ln>
            <a:noFill/>
          </a:ln>
        </p:spPr>
        <p:txBody>
          <a:bodyPr spcFirstLastPara="1" wrap="square" lIns="55440" tIns="27713" rIns="55440" bIns="27713" anchor="t" anchorCtr="0">
            <a:spAutoFit/>
          </a:bodyPr>
          <a:lstStyle/>
          <a:p>
            <a:pPr algn="just"/>
            <a:r>
              <a:rPr lang="es-CL" sz="3000" b="1" dirty="0">
                <a:latin typeface="Consolas" panose="020B0609020204030204" pitchFamily="49" charset="0"/>
                <a:ea typeface="Arial"/>
                <a:cs typeface="Consolas" panose="020B0609020204030204" pitchFamily="49" charset="0"/>
                <a:sym typeface="Arial"/>
              </a:rPr>
              <a:t>5. </a:t>
            </a:r>
            <a:r>
              <a:rPr lang="es-CL" sz="3200" dirty="0">
                <a:latin typeface="Consolas" panose="020B0609020204030204" pitchFamily="49" charset="0"/>
                <a:ea typeface="Arial"/>
                <a:cs typeface="Consolas" panose="020B0609020204030204" pitchFamily="49" charset="0"/>
                <a:sym typeface="Arial"/>
              </a:rPr>
              <a:t>El resultado final de la unión de códigos, se verá reflejado de la siguiente manera.</a:t>
            </a:r>
            <a:endParaRPr lang="es-CL" sz="2000" dirty="0">
              <a:latin typeface="Consolas" panose="020B0609020204030204" pitchFamily="49" charset="0"/>
              <a:cs typeface="Consolas" panose="020B0609020204030204" pitchFamily="49" charset="0"/>
            </a:endParaRPr>
          </a:p>
          <a:p>
            <a:pPr algn="just"/>
            <a:endParaRPr lang="es-CL" sz="3200" dirty="0">
              <a:latin typeface="Consolas" panose="020B0609020204030204" pitchFamily="49" charset="0"/>
              <a:ea typeface="Arial"/>
              <a:cs typeface="Consolas" panose="020B0609020204030204" pitchFamily="49" charset="0"/>
              <a:sym typeface="Arial"/>
            </a:endParaRPr>
          </a:p>
          <a:p>
            <a:pPr algn="just"/>
            <a:r>
              <a:rPr lang="es-CL" sz="3200" dirty="0">
                <a:latin typeface="Consolas" panose="020B0609020204030204" pitchFamily="49" charset="0"/>
                <a:ea typeface="Arial"/>
                <a:cs typeface="Consolas" panose="020B0609020204030204" pitchFamily="49" charset="0"/>
                <a:sym typeface="Arial"/>
              </a:rPr>
              <a:t>Podemos crear las ramas que necesitemos, y, luego unir al principal para ir mejorando el desarrollo del producto.</a:t>
            </a:r>
            <a:endParaRPr lang="es-CL" sz="2000" dirty="0">
              <a:latin typeface="Consolas" panose="020B0609020204030204" pitchFamily="49" charset="0"/>
              <a:cs typeface="Consolas" panose="020B0609020204030204" pitchFamily="49" charset="0"/>
            </a:endParaRPr>
          </a:p>
          <a:p>
            <a:endParaRPr sz="3000" dirty="0">
              <a:latin typeface="Consolas" panose="020B0609020204030204" pitchFamily="49" charset="0"/>
              <a:ea typeface="Arial"/>
              <a:cs typeface="Consolas" panose="020B0609020204030204" pitchFamily="49" charset="0"/>
              <a:sym typeface="Arial"/>
            </a:endParaRPr>
          </a:p>
        </p:txBody>
      </p:sp>
      <p:pic>
        <p:nvPicPr>
          <p:cNvPr id="10" name="Google Shape;254;p40">
            <a:extLst>
              <a:ext uri="{FF2B5EF4-FFF2-40B4-BE49-F238E27FC236}">
                <a16:creationId xmlns:a16="http://schemas.microsoft.com/office/drawing/2014/main" id="{0ED2E13D-C0CD-29EE-6F5B-2BF3D07492AD}"/>
              </a:ext>
            </a:extLst>
          </p:cNvPr>
          <p:cNvPicPr preferRelativeResize="0"/>
          <p:nvPr/>
        </p:nvPicPr>
        <p:blipFill rotWithShape="1">
          <a:blip r:embed="rId10">
            <a:alphaModFix/>
          </a:blip>
          <a:srcRect/>
          <a:stretch/>
        </p:blipFill>
        <p:spPr>
          <a:xfrm>
            <a:off x="7389970" y="2268648"/>
            <a:ext cx="9194668" cy="6933620"/>
          </a:xfrm>
          <a:prstGeom prst="rect">
            <a:avLst/>
          </a:prstGeom>
          <a:noFill/>
          <a:ln>
            <a:noFill/>
          </a:ln>
        </p:spPr>
      </p:pic>
    </p:spTree>
    <p:extLst>
      <p:ext uri="{BB962C8B-B14F-4D97-AF65-F5344CB8AC3E}">
        <p14:creationId xmlns:p14="http://schemas.microsoft.com/office/powerpoint/2010/main" val="836740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60"/>
            <a:ext cx="18285758" cy="10285737"/>
            <a:chOff x="0" y="0"/>
            <a:chExt cx="24381011" cy="13714316"/>
          </a:xfrm>
        </p:grpSpPr>
        <p:sp>
          <p:nvSpPr>
            <p:cNvPr id="3" name="Freeform 3"/>
            <p:cNvSpPr/>
            <p:nvPr/>
          </p:nvSpPr>
          <p:spPr>
            <a:xfrm>
              <a:off x="0" y="0"/>
              <a:ext cx="24380952" cy="13714349"/>
            </a:xfrm>
            <a:custGeom>
              <a:avLst/>
              <a:gdLst/>
              <a:ahLst/>
              <a:cxnLst/>
              <a:rect l="l" t="t" r="r" b="b"/>
              <a:pathLst>
                <a:path w="24380952" h="13714349">
                  <a:moveTo>
                    <a:pt x="0" y="0"/>
                  </a:moveTo>
                  <a:lnTo>
                    <a:pt x="24380952" y="0"/>
                  </a:lnTo>
                  <a:lnTo>
                    <a:pt x="24380952" y="13714349"/>
                  </a:lnTo>
                  <a:lnTo>
                    <a:pt x="0" y="13714349"/>
                  </a:lnTo>
                  <a:lnTo>
                    <a:pt x="0" y="0"/>
                  </a:lnTo>
                  <a:close/>
                </a:path>
              </a:pathLst>
            </a:custGeom>
            <a:blipFill>
              <a:blip r:embed="rId2"/>
              <a:stretch>
                <a:fillRect/>
              </a:stretch>
            </a:blipFill>
          </p:spPr>
          <p:txBody>
            <a:bodyPr/>
            <a:lstStyle/>
            <a:p>
              <a:endParaRPr lang="es-ES_tradnl"/>
            </a:p>
          </p:txBody>
        </p:sp>
      </p:grpSp>
      <p:grpSp>
        <p:nvGrpSpPr>
          <p:cNvPr id="4" name="Group 4"/>
          <p:cNvGrpSpPr/>
          <p:nvPr/>
        </p:nvGrpSpPr>
        <p:grpSpPr>
          <a:xfrm>
            <a:off x="0" y="3038"/>
            <a:ext cx="18289880" cy="10282700"/>
            <a:chOff x="0" y="0"/>
            <a:chExt cx="24386507" cy="13710267"/>
          </a:xfrm>
        </p:grpSpPr>
        <p:sp>
          <p:nvSpPr>
            <p:cNvPr id="5" name="Freeform 5"/>
            <p:cNvSpPr/>
            <p:nvPr/>
          </p:nvSpPr>
          <p:spPr>
            <a:xfrm>
              <a:off x="0" y="0"/>
              <a:ext cx="24386539" cy="13710286"/>
            </a:xfrm>
            <a:custGeom>
              <a:avLst/>
              <a:gdLst/>
              <a:ahLst/>
              <a:cxnLst/>
              <a:rect l="l" t="t" r="r" b="b"/>
              <a:pathLst>
                <a:path w="24386539" h="13710286">
                  <a:moveTo>
                    <a:pt x="0" y="0"/>
                  </a:moveTo>
                  <a:lnTo>
                    <a:pt x="24386539" y="0"/>
                  </a:lnTo>
                  <a:lnTo>
                    <a:pt x="24386539" y="13710286"/>
                  </a:lnTo>
                  <a:lnTo>
                    <a:pt x="0" y="13710286"/>
                  </a:lnTo>
                  <a:lnTo>
                    <a:pt x="0" y="0"/>
                  </a:lnTo>
                  <a:close/>
                </a:path>
              </a:pathLst>
            </a:custGeom>
            <a:blipFill>
              <a:blip r:embed="rId3"/>
              <a:stretch>
                <a:fillRect/>
              </a:stretch>
            </a:blipFill>
          </p:spPr>
          <p:txBody>
            <a:bodyPr/>
            <a:lstStyle/>
            <a:p>
              <a:endParaRPr lang="es-ES_tradnl"/>
            </a:p>
          </p:txBody>
        </p:sp>
      </p:grpSp>
      <p:sp>
        <p:nvSpPr>
          <p:cNvPr id="6" name="Freeform 6"/>
          <p:cNvSpPr/>
          <p:nvPr/>
        </p:nvSpPr>
        <p:spPr>
          <a:xfrm>
            <a:off x="687280" y="5697493"/>
            <a:ext cx="8997411" cy="2079212"/>
          </a:xfrm>
          <a:custGeom>
            <a:avLst/>
            <a:gdLst/>
            <a:ahLst/>
            <a:cxnLst/>
            <a:rect l="l" t="t" r="r" b="b"/>
            <a:pathLst>
              <a:path w="8997411" h="2079212">
                <a:moveTo>
                  <a:pt x="0" y="0"/>
                </a:moveTo>
                <a:lnTo>
                  <a:pt x="8997411" y="0"/>
                </a:lnTo>
                <a:lnTo>
                  <a:pt x="8997411" y="2079212"/>
                </a:lnTo>
                <a:lnTo>
                  <a:pt x="0" y="20792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a:p>
        </p:txBody>
      </p:sp>
      <p:sp>
        <p:nvSpPr>
          <p:cNvPr id="7" name="TextBox 7"/>
          <p:cNvSpPr txBox="1"/>
          <p:nvPr/>
        </p:nvSpPr>
        <p:spPr>
          <a:xfrm>
            <a:off x="7421468" y="5666025"/>
            <a:ext cx="1732639" cy="1297856"/>
          </a:xfrm>
          <a:prstGeom prst="rect">
            <a:avLst/>
          </a:prstGeom>
        </p:spPr>
        <p:txBody>
          <a:bodyPr lIns="0" tIns="0" rIns="0" bIns="0" rtlCol="0" anchor="t">
            <a:spAutoFit/>
          </a:bodyPr>
          <a:lstStyle/>
          <a:p>
            <a:pPr algn="l">
              <a:lnSpc>
                <a:spcPts val="10477"/>
              </a:lnSpc>
            </a:pPr>
            <a:r>
              <a:rPr lang="en-US" sz="8731" spc="16" dirty="0">
                <a:solidFill>
                  <a:srgbClr val="257CE1"/>
                </a:solidFill>
                <a:latin typeface="Consolas" panose="020B0609020204030204" pitchFamily="49" charset="0"/>
                <a:cs typeface="Consolas" panose="020B0609020204030204" pitchFamily="49" charset="0"/>
              </a:rPr>
              <a:t>01</a:t>
            </a:r>
          </a:p>
        </p:txBody>
      </p:sp>
      <p:sp>
        <p:nvSpPr>
          <p:cNvPr id="8" name="TextBox 8"/>
          <p:cNvSpPr txBox="1"/>
          <p:nvPr/>
        </p:nvSpPr>
        <p:spPr>
          <a:xfrm>
            <a:off x="1380335" y="6823798"/>
            <a:ext cx="7554304" cy="668068"/>
          </a:xfrm>
          <a:prstGeom prst="rect">
            <a:avLst/>
          </a:prstGeom>
        </p:spPr>
        <p:txBody>
          <a:bodyPr lIns="0" tIns="0" rIns="0" bIns="0" rtlCol="0" anchor="t">
            <a:spAutoFit/>
          </a:bodyPr>
          <a:lstStyle/>
          <a:p>
            <a:pPr algn="r">
              <a:lnSpc>
                <a:spcPts val="5238"/>
              </a:lnSpc>
            </a:pPr>
            <a:r>
              <a:rPr lang="es-ES_tradnl" sz="4365" dirty="0">
                <a:solidFill>
                  <a:srgbClr val="257CE1"/>
                </a:solidFill>
                <a:latin typeface="Arial Bold"/>
              </a:rPr>
              <a:t>Introducción a las funciones</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BCD8BF0-1144-D34D-8793-D9BC0214A663}"/>
              </a:ext>
            </a:extLst>
          </p:cNvPr>
          <p:cNvSpPr>
            <a:spLocks noGrp="1"/>
          </p:cNvSpPr>
          <p:nvPr>
            <p:ph type="body" sz="quarter" idx="10"/>
          </p:nvPr>
        </p:nvSpPr>
        <p:spPr/>
        <p:txBody>
          <a:bodyPr>
            <a:normAutofit fontScale="92500" lnSpcReduction="10000"/>
          </a:bodyPr>
          <a:lstStyle/>
          <a:p>
            <a:r>
              <a:rPr lang="es-CL" dirty="0"/>
              <a:t>Reflexionemos</a:t>
            </a:r>
          </a:p>
        </p:txBody>
      </p:sp>
      <p:sp>
        <p:nvSpPr>
          <p:cNvPr id="4" name="CuadroTexto 3">
            <a:extLst>
              <a:ext uri="{FF2B5EF4-FFF2-40B4-BE49-F238E27FC236}">
                <a16:creationId xmlns:a16="http://schemas.microsoft.com/office/drawing/2014/main" id="{281EE02D-06CB-8A21-36A3-4C6570DE527B}"/>
              </a:ext>
            </a:extLst>
          </p:cNvPr>
          <p:cNvSpPr txBox="1"/>
          <p:nvPr/>
        </p:nvSpPr>
        <p:spPr>
          <a:xfrm>
            <a:off x="1178960" y="4762500"/>
            <a:ext cx="15930079" cy="3872214"/>
          </a:xfrm>
          <a:prstGeom prst="rect">
            <a:avLst/>
          </a:prstGeom>
          <a:noFill/>
        </p:spPr>
        <p:txBody>
          <a:bodyPr wrap="square">
            <a:spAutoFit/>
          </a:bodyPr>
          <a:lstStyle/>
          <a:p>
            <a:pPr algn="just"/>
            <a:r>
              <a:rPr lang="es-CL" sz="2729" dirty="0">
                <a:latin typeface="Consolas" panose="020B0609020204030204" pitchFamily="49" charset="0"/>
                <a:cs typeface="Consolas" panose="020B0609020204030204" pitchFamily="49" charset="0"/>
              </a:rPr>
              <a:t>Debate con tu docente ¿Qué usos adicionales le podemos dar a GitHub?</a:t>
            </a:r>
          </a:p>
          <a:p>
            <a:pPr algn="just"/>
            <a:r>
              <a:rPr lang="es-CL" sz="2729" dirty="0">
                <a:latin typeface="Consolas" panose="020B0609020204030204" pitchFamily="49" charset="0"/>
                <a:cs typeface="Consolas" panose="020B0609020204030204" pitchFamily="49" charset="0"/>
              </a:rPr>
              <a:t>¿Por qué el versionamiento de código por medio de un protocolo GIT es tan popular a nivel mundial?</a:t>
            </a:r>
          </a:p>
          <a:p>
            <a:pPr algn="just"/>
            <a:r>
              <a:rPr lang="es-CL" sz="2729" dirty="0">
                <a:latin typeface="Consolas" panose="020B0609020204030204" pitchFamily="49" charset="0"/>
                <a:cs typeface="Consolas" panose="020B0609020204030204" pitchFamily="49" charset="0"/>
              </a:rPr>
              <a:t>¿Todas las empresas que desarrollan software deben tener un repositorio de códigos?¿Qué opinas sobre versionar código?</a:t>
            </a:r>
          </a:p>
          <a:p>
            <a:pPr algn="just"/>
            <a:endParaRPr lang="es-CL" sz="2729" dirty="0">
              <a:latin typeface="Consolas" panose="020B0609020204030204" pitchFamily="49" charset="0"/>
              <a:cs typeface="Consolas" panose="020B0609020204030204" pitchFamily="49" charset="0"/>
            </a:endParaRPr>
          </a:p>
          <a:p>
            <a:pPr algn="just"/>
            <a:r>
              <a:rPr lang="es-CL" sz="2729" dirty="0">
                <a:latin typeface="Consolas" panose="020B0609020204030204" pitchFamily="49" charset="0"/>
                <a:cs typeface="Consolas" panose="020B0609020204030204" pitchFamily="49" charset="0"/>
              </a:rPr>
              <a:t>Afirmación: “Si quieres postular a una empresa desarrolladora de software debes saber sobre versionamiento de código, te invitamos a profundizar en esta materia como una muy buena práctica en el desarrollo de software”.</a:t>
            </a:r>
          </a:p>
        </p:txBody>
      </p:sp>
      <p:pic>
        <p:nvPicPr>
          <p:cNvPr id="5" name="Google Shape;182;p17" descr="http://www.clipartroo.com/images/33/group-talking-clipart-33811.png">
            <a:extLst>
              <a:ext uri="{FF2B5EF4-FFF2-40B4-BE49-F238E27FC236}">
                <a16:creationId xmlns:a16="http://schemas.microsoft.com/office/drawing/2014/main" id="{9D2CD1C6-5DFB-698B-E265-C31844150B60}"/>
              </a:ext>
            </a:extLst>
          </p:cNvPr>
          <p:cNvPicPr preferRelativeResize="0"/>
          <p:nvPr/>
        </p:nvPicPr>
        <p:blipFill rotWithShape="1">
          <a:blip r:embed="rId2">
            <a:alphaModFix/>
          </a:blip>
          <a:srcRect/>
          <a:stretch/>
        </p:blipFill>
        <p:spPr>
          <a:xfrm>
            <a:off x="5193371" y="617596"/>
            <a:ext cx="6211925" cy="3854015"/>
          </a:xfrm>
          <a:prstGeom prst="rect">
            <a:avLst/>
          </a:prstGeom>
          <a:noFill/>
          <a:ln>
            <a:noFill/>
          </a:ln>
        </p:spPr>
      </p:pic>
    </p:spTree>
    <p:extLst>
      <p:ext uri="{BB962C8B-B14F-4D97-AF65-F5344CB8AC3E}">
        <p14:creationId xmlns:p14="http://schemas.microsoft.com/office/powerpoint/2010/main" val="305695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3"/>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6"/>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7"/>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_tradnl"/>
          </a:p>
        </p:txBody>
      </p:sp>
      <p:sp>
        <p:nvSpPr>
          <p:cNvPr id="12" name="TextBox 12"/>
          <p:cNvSpPr txBox="1"/>
          <p:nvPr/>
        </p:nvSpPr>
        <p:spPr>
          <a:xfrm>
            <a:off x="381000" y="622989"/>
            <a:ext cx="15273071" cy="668068"/>
          </a:xfrm>
          <a:prstGeom prst="rect">
            <a:avLst/>
          </a:prstGeom>
        </p:spPr>
        <p:txBody>
          <a:bodyPr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¿Qué es Git y GitHub?</a:t>
            </a:r>
          </a:p>
        </p:txBody>
      </p:sp>
      <p:sp>
        <p:nvSpPr>
          <p:cNvPr id="11" name="object 16">
            <a:extLst>
              <a:ext uri="{FF2B5EF4-FFF2-40B4-BE49-F238E27FC236}">
                <a16:creationId xmlns:a16="http://schemas.microsoft.com/office/drawing/2014/main" id="{E30DE63E-F8A9-BEBD-5ACC-8374A7CC2881}"/>
              </a:ext>
            </a:extLst>
          </p:cNvPr>
          <p:cNvSpPr txBox="1"/>
          <p:nvPr/>
        </p:nvSpPr>
        <p:spPr>
          <a:xfrm>
            <a:off x="952919" y="2257704"/>
            <a:ext cx="16382161" cy="4401205"/>
          </a:xfrm>
          <a:prstGeom prst="rect">
            <a:avLst/>
          </a:prstGeom>
        </p:spPr>
        <p:txBody>
          <a:bodyPr vert="horz" wrap="square" lIns="0" tIns="91440" rIns="0" bIns="0" rtlCol="0">
            <a:spAutoFit/>
          </a:bodyPr>
          <a:lstStyle/>
          <a:p>
            <a:r>
              <a:rPr lang="es-CL" sz="2800" b="1" dirty="0">
                <a:latin typeface="Consolas" panose="020B0609020204030204" pitchFamily="49" charset="0"/>
                <a:cs typeface="Consolas" panose="020B0609020204030204" pitchFamily="49" charset="0"/>
              </a:rPr>
              <a:t>Git</a:t>
            </a:r>
            <a:r>
              <a:rPr lang="es-CL" sz="2800" dirty="0">
                <a:latin typeface="Consolas" panose="020B0609020204030204" pitchFamily="49" charset="0"/>
                <a:cs typeface="Consolas" panose="020B0609020204030204" pitchFamily="49" charset="0"/>
              </a:rPr>
              <a:t> es un proyecto de código abierto, el cual permite llevar un control de versiones de un proyecto. Es el sistema base de versiones de un software el cual tiene una serie de comandos a ocupar.</a:t>
            </a:r>
          </a:p>
          <a:p>
            <a:endParaRPr lang="es-CL" sz="2800" dirty="0">
              <a:latin typeface="Consolas" panose="020B0609020204030204" pitchFamily="49" charset="0"/>
              <a:cs typeface="Consolas" panose="020B0609020204030204" pitchFamily="49" charset="0"/>
            </a:endParaRPr>
          </a:p>
          <a:p>
            <a:endParaRPr lang="es-CL" sz="2800" dirty="0">
              <a:latin typeface="Consolas" panose="020B0609020204030204" pitchFamily="49" charset="0"/>
              <a:cs typeface="Consolas" panose="020B0609020204030204" pitchFamily="49" charset="0"/>
            </a:endParaRPr>
          </a:p>
          <a:p>
            <a:r>
              <a:rPr lang="es-CL" sz="2800" b="1" dirty="0">
                <a:latin typeface="Consolas" panose="020B0609020204030204" pitchFamily="49" charset="0"/>
                <a:cs typeface="Consolas" panose="020B0609020204030204" pitchFamily="49" charset="0"/>
              </a:rPr>
              <a:t>GitHub</a:t>
            </a:r>
            <a:r>
              <a:rPr lang="es-CL" sz="2800" dirty="0">
                <a:latin typeface="Consolas" panose="020B0609020204030204" pitchFamily="49" charset="0"/>
                <a:cs typeface="Consolas" panose="020B0609020204030204" pitchFamily="49" charset="0"/>
              </a:rPr>
              <a:t> es una herramienta que trabaja con Git, y agrega la centralización de los proyectos en nube, interfaces muy sencillas de ocupar, junto con el control de versiones centralizado, permitiendo a varios desarrolladores unificar sus códigos en la nube de GitHub, mejorando la comunicación, el desarrollo, los respaldos y la unificación de códigos (todo en nube).</a:t>
            </a:r>
          </a:p>
        </p:txBody>
      </p:sp>
      <p:pic>
        <p:nvPicPr>
          <p:cNvPr id="10" name="Imagen 9" descr="Icono&#10;&#10;Descripción generada automáticamente">
            <a:extLst>
              <a:ext uri="{FF2B5EF4-FFF2-40B4-BE49-F238E27FC236}">
                <a16:creationId xmlns:a16="http://schemas.microsoft.com/office/drawing/2014/main" id="{E3174168-0B0B-1F33-C954-DFE7A2D0143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67445" y="6438900"/>
            <a:ext cx="7739510" cy="41925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4"/>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7"/>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8"/>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ES_tradnl"/>
          </a:p>
        </p:txBody>
      </p:sp>
      <p:sp>
        <p:nvSpPr>
          <p:cNvPr id="12" name="TextBox 12"/>
          <p:cNvSpPr txBox="1"/>
          <p:nvPr/>
        </p:nvSpPr>
        <p:spPr>
          <a:xfrm>
            <a:off x="381000" y="622989"/>
            <a:ext cx="15273071" cy="668068"/>
          </a:xfrm>
          <a:prstGeom prst="rect">
            <a:avLst/>
          </a:prstGeom>
        </p:spPr>
        <p:txBody>
          <a:bodyPr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Revisemos este video</a:t>
            </a:r>
          </a:p>
        </p:txBody>
      </p:sp>
      <p:pic>
        <p:nvPicPr>
          <p:cNvPr id="10" name="Elementos multimedia en línea 2" title="What is GitHub?">
            <a:hlinkClick r:id="" action="ppaction://media"/>
            <a:extLst>
              <a:ext uri="{FF2B5EF4-FFF2-40B4-BE49-F238E27FC236}">
                <a16:creationId xmlns:a16="http://schemas.microsoft.com/office/drawing/2014/main" id="{A7B332AA-DD38-80BC-F13B-DEA192499BA9}"/>
              </a:ext>
            </a:extLst>
          </p:cNvPr>
          <p:cNvPicPr>
            <a:picLocks noRot="1" noChangeAspect="1"/>
          </p:cNvPicPr>
          <p:nvPr>
            <a:videoFile r:link="rId1"/>
          </p:nvPr>
        </p:nvPicPr>
        <p:blipFill>
          <a:blip r:embed="rId11"/>
          <a:stretch>
            <a:fillRect/>
          </a:stretch>
        </p:blipFill>
        <p:spPr>
          <a:xfrm>
            <a:off x="3829732" y="1910021"/>
            <a:ext cx="11896193" cy="7592864"/>
          </a:xfrm>
          <a:prstGeom prst="rect">
            <a:avLst/>
          </a:prstGeom>
        </p:spPr>
      </p:pic>
    </p:spTree>
    <p:extLst>
      <p:ext uri="{BB962C8B-B14F-4D97-AF65-F5344CB8AC3E}">
        <p14:creationId xmlns:p14="http://schemas.microsoft.com/office/powerpoint/2010/main" val="193388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3"/>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6"/>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7"/>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_tradnl"/>
          </a:p>
        </p:txBody>
      </p:sp>
      <p:sp>
        <p:nvSpPr>
          <p:cNvPr id="12" name="TextBox 12"/>
          <p:cNvSpPr txBox="1"/>
          <p:nvPr/>
        </p:nvSpPr>
        <p:spPr>
          <a:xfrm>
            <a:off x="381000" y="622989"/>
            <a:ext cx="15273071" cy="668068"/>
          </a:xfrm>
          <a:prstGeom prst="rect">
            <a:avLst/>
          </a:prstGeom>
        </p:spPr>
        <p:txBody>
          <a:bodyPr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¿Cómo es el flujo de funcionamiento de GitHub?</a:t>
            </a:r>
          </a:p>
        </p:txBody>
      </p:sp>
      <p:pic>
        <p:nvPicPr>
          <p:cNvPr id="10" name="Imagen 9" descr="Icono&#10;&#10;Descripción generada automáticamente">
            <a:extLst>
              <a:ext uri="{FF2B5EF4-FFF2-40B4-BE49-F238E27FC236}">
                <a16:creationId xmlns:a16="http://schemas.microsoft.com/office/drawing/2014/main" id="{A0FB09E2-1099-AB8A-71E0-827B3EA6E5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2095500"/>
            <a:ext cx="8255404" cy="6822648"/>
          </a:xfrm>
          <a:prstGeom prst="rect">
            <a:avLst/>
          </a:prstGeom>
        </p:spPr>
      </p:pic>
      <p:sp>
        <p:nvSpPr>
          <p:cNvPr id="11" name="Rectangle 1">
            <a:extLst>
              <a:ext uri="{FF2B5EF4-FFF2-40B4-BE49-F238E27FC236}">
                <a16:creationId xmlns:a16="http://schemas.microsoft.com/office/drawing/2014/main" id="{46423CB6-7BB7-A6F0-DF8E-33C6DEA79B0A}"/>
              </a:ext>
            </a:extLst>
          </p:cNvPr>
          <p:cNvSpPr>
            <a:spLocks noChangeArrowheads="1"/>
          </p:cNvSpPr>
          <p:nvPr/>
        </p:nvSpPr>
        <p:spPr bwMode="auto">
          <a:xfrm>
            <a:off x="9281160" y="2368034"/>
            <a:ext cx="81915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CL" sz="2400" b="0" i="0" u="none" strike="noStrike" cap="none" normalizeH="0" baseline="0" dirty="0">
                <a:ln>
                  <a:noFill/>
                </a:ln>
                <a:effectLst/>
                <a:latin typeface="Consolas" panose="020B0609020204030204" pitchFamily="49" charset="0"/>
                <a:cs typeface="Consolas" panose="020B0609020204030204" pitchFamily="49" charset="0"/>
              </a:rPr>
              <a:t>El flujo de </a:t>
            </a:r>
            <a:r>
              <a:rPr kumimoji="0" lang="es-ES" altLang="es-CL" sz="2400" i="0" u="none" strike="noStrike" cap="none" normalizeH="0" baseline="0" dirty="0">
                <a:ln>
                  <a:noFill/>
                </a:ln>
                <a:effectLst/>
                <a:latin typeface="Consolas" panose="020B0609020204030204" pitchFamily="49" charset="0"/>
                <a:cs typeface="Consolas" panose="020B0609020204030204" pitchFamily="49" charset="0"/>
              </a:rPr>
              <a:t>GitHub</a:t>
            </a:r>
            <a:r>
              <a:rPr kumimoji="0" lang="es-ES" altLang="es-CL" sz="2400" b="0" i="0" u="none" strike="noStrike" cap="none" normalizeH="0" baseline="0" dirty="0">
                <a:ln>
                  <a:noFill/>
                </a:ln>
                <a:effectLst/>
                <a:latin typeface="Consolas" panose="020B0609020204030204" pitchFamily="49" charset="0"/>
                <a:cs typeface="Consolas" panose="020B0609020204030204" pitchFamily="49" charset="0"/>
              </a:rPr>
              <a:t> es un flujo de trabajo ligero basado en </a:t>
            </a:r>
            <a:r>
              <a:rPr kumimoji="0" lang="es-ES" altLang="es-CL" sz="2400" b="1" i="0" u="sng" strike="noStrike" cap="none" normalizeH="0" baseline="0" dirty="0">
                <a:ln>
                  <a:noFill/>
                </a:ln>
                <a:effectLst/>
                <a:latin typeface="Consolas" panose="020B0609020204030204" pitchFamily="49" charset="0"/>
                <a:cs typeface="Consolas" panose="020B0609020204030204" pitchFamily="49" charset="0"/>
              </a:rPr>
              <a:t>“Branch” </a:t>
            </a:r>
            <a:r>
              <a:rPr kumimoji="0" lang="es-ES" altLang="es-CL" sz="2400" b="0" i="0" u="none" strike="noStrike" cap="none" normalizeH="0" baseline="0" dirty="0">
                <a:ln>
                  <a:noFill/>
                </a:ln>
                <a:effectLst/>
                <a:latin typeface="Consolas" panose="020B0609020204030204" pitchFamily="49" charset="0"/>
                <a:cs typeface="Consolas" panose="020B0609020204030204" pitchFamily="49" charset="0"/>
              </a:rPr>
              <a:t>o </a:t>
            </a:r>
            <a:r>
              <a:rPr kumimoji="0" lang="es-ES" altLang="es-CL" sz="2400" b="1" i="0" u="sng" strike="noStrike" cap="none" normalizeH="0" baseline="0" dirty="0">
                <a:ln>
                  <a:noFill/>
                </a:ln>
                <a:effectLst/>
                <a:latin typeface="Consolas" panose="020B0609020204030204" pitchFamily="49" charset="0"/>
                <a:cs typeface="Consolas" panose="020B0609020204030204" pitchFamily="49" charset="0"/>
              </a:rPr>
              <a:t>ramas</a:t>
            </a:r>
            <a:r>
              <a:rPr kumimoji="0" lang="es-ES" altLang="es-CL" sz="2400" b="0" i="0" u="none" strike="noStrike" cap="none" normalizeH="0" baseline="0" dirty="0">
                <a:ln>
                  <a:noFill/>
                </a:ln>
                <a:effectLst/>
                <a:latin typeface="Consolas" panose="020B0609020204030204" pitchFamily="49" charset="0"/>
                <a:cs typeface="Consolas" panose="020B0609020204030204" pitchFamily="49" charset="0"/>
              </a:rPr>
              <a:t>. El flujo de </a:t>
            </a:r>
            <a:r>
              <a:rPr kumimoji="0" lang="es-ES" altLang="es-CL" sz="2400" i="0" u="none" strike="noStrike" cap="none" normalizeH="0" baseline="0" dirty="0">
                <a:ln>
                  <a:noFill/>
                </a:ln>
                <a:effectLst/>
                <a:latin typeface="Consolas" panose="020B0609020204030204" pitchFamily="49" charset="0"/>
                <a:cs typeface="Consolas" panose="020B0609020204030204" pitchFamily="49" charset="0"/>
              </a:rPr>
              <a:t>GitHub</a:t>
            </a:r>
            <a:r>
              <a:rPr kumimoji="0" lang="es-ES" altLang="es-CL" sz="2400" b="0" i="0" u="none" strike="noStrike" cap="none" normalizeH="0" baseline="0" dirty="0">
                <a:ln>
                  <a:noFill/>
                </a:ln>
                <a:effectLst/>
                <a:latin typeface="Consolas" panose="020B0609020204030204" pitchFamily="49" charset="0"/>
                <a:cs typeface="Consolas" panose="020B0609020204030204" pitchFamily="49" charset="0"/>
              </a:rPr>
              <a:t> es útil para todos, no solo para los desarrolladores. Por ejemplo, puedes llevar los documentos y la administración de tu proyecto.</a:t>
            </a:r>
          </a:p>
        </p:txBody>
      </p:sp>
    </p:spTree>
    <p:extLst>
      <p:ext uri="{BB962C8B-B14F-4D97-AF65-F5344CB8AC3E}">
        <p14:creationId xmlns:p14="http://schemas.microsoft.com/office/powerpoint/2010/main" val="550550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3"/>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6"/>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7"/>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_tradnl"/>
          </a:p>
        </p:txBody>
      </p:sp>
      <p:sp>
        <p:nvSpPr>
          <p:cNvPr id="12" name="TextBox 12"/>
          <p:cNvSpPr txBox="1"/>
          <p:nvPr/>
        </p:nvSpPr>
        <p:spPr>
          <a:xfrm>
            <a:off x="381000" y="622989"/>
            <a:ext cx="15273071" cy="668068"/>
          </a:xfrm>
          <a:prstGeom prst="rect">
            <a:avLst/>
          </a:prstGeom>
        </p:spPr>
        <p:txBody>
          <a:bodyPr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¿Qué es un repositorio?</a:t>
            </a:r>
          </a:p>
        </p:txBody>
      </p:sp>
      <p:sp>
        <p:nvSpPr>
          <p:cNvPr id="11" name="Rectangle 3">
            <a:extLst>
              <a:ext uri="{FF2B5EF4-FFF2-40B4-BE49-F238E27FC236}">
                <a16:creationId xmlns:a16="http://schemas.microsoft.com/office/drawing/2014/main" id="{6F5B4D9A-BC73-038D-5CBF-BCD9DE15C816}"/>
              </a:ext>
            </a:extLst>
          </p:cNvPr>
          <p:cNvSpPr>
            <a:spLocks noChangeArrowheads="1"/>
          </p:cNvSpPr>
          <p:nvPr/>
        </p:nvSpPr>
        <p:spPr bwMode="auto">
          <a:xfrm>
            <a:off x="5451680" y="5120640"/>
            <a:ext cx="5174840" cy="2049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s-CL" altLang="es-CL" sz="2400" i="0" u="none" strike="noStrike" cap="none" normalizeH="0" baseline="0" dirty="0">
                <a:ln>
                  <a:noFill/>
                </a:ln>
                <a:effectLst/>
                <a:latin typeface="Arial" panose="020B0604020202020204" pitchFamily="34" charset="0"/>
              </a:rPr>
              <a:t>repositorio</a:t>
            </a:r>
            <a:r>
              <a:rPr kumimoji="0" lang="es-CL" altLang="es-CL" sz="2400" b="0" i="0" u="none" strike="noStrike" cap="none" normalizeH="0" baseline="0" dirty="0">
                <a:ln>
                  <a:noFill/>
                </a:ln>
                <a:effectLst/>
                <a:latin typeface="Arial" panose="020B0604020202020204" pitchFamily="34" charset="0"/>
              </a:rPr>
              <a:t> </a:t>
            </a:r>
          </a:p>
          <a:p>
            <a:pPr marL="914400" marR="0" lvl="2" indent="0" algn="l" defTabSz="914400" rtl="0" eaLnBrk="0" fontAlgn="base" latinLnBrk="0" hangingPunct="0">
              <a:lnSpc>
                <a:spcPct val="100000"/>
              </a:lnSpc>
              <a:spcBef>
                <a:spcPct val="30000"/>
              </a:spcBef>
              <a:spcAft>
                <a:spcPct val="0"/>
              </a:spcAft>
              <a:buClrTx/>
              <a:buSzTx/>
              <a:buFontTx/>
              <a:buNone/>
              <a:tabLst/>
            </a:pPr>
            <a:r>
              <a:rPr kumimoji="0" lang="es-CL" altLang="es-CL" sz="2400" b="0" i="0" u="none" strike="noStrike" cap="none" normalizeH="0" baseline="0" dirty="0">
                <a:ln>
                  <a:noFill/>
                </a:ln>
                <a:effectLst/>
                <a:latin typeface="Arial" panose="020B0604020202020204" pitchFamily="34" charset="0"/>
              </a:rPr>
              <a:t>Del lat. </a:t>
            </a:r>
            <a:r>
              <a:rPr kumimoji="0" lang="es-CL" altLang="es-CL" sz="2400" b="0" i="1" u="none" strike="noStrike" cap="none" normalizeH="0" baseline="0" dirty="0">
                <a:ln>
                  <a:noFill/>
                </a:ln>
                <a:effectLst/>
                <a:latin typeface="Arial" panose="020B0604020202020204" pitchFamily="34" charset="0"/>
              </a:rPr>
              <a:t>repositorium</a:t>
            </a:r>
            <a:r>
              <a:rPr kumimoji="0" lang="es-CL" altLang="es-CL" sz="2400" b="0" i="0" u="none" strike="noStrike" cap="none" normalizeH="0" baseline="0" dirty="0">
                <a:ln>
                  <a:noFill/>
                </a:ln>
                <a:effectLst/>
                <a:latin typeface="Arial" panose="020B0604020202020204" pitchFamily="34" charset="0"/>
              </a:rPr>
              <a:t> 'armario, alacena'.</a:t>
            </a:r>
            <a:endParaRPr kumimoji="0" lang="es-CL" altLang="es-CL" sz="2400" b="0" i="0" u="none" strike="noStrike" cap="none" normalizeH="0" baseline="0" dirty="0">
              <a:ln>
                <a:noFill/>
              </a:ln>
              <a:effectLst/>
            </a:endParaRPr>
          </a:p>
          <a:p>
            <a:pPr marL="914400" marR="0" lvl="2" indent="0" algn="l" defTabSz="914400" rtl="0" eaLnBrk="0" fontAlgn="base" latinLnBrk="0" hangingPunct="0">
              <a:lnSpc>
                <a:spcPct val="100000"/>
              </a:lnSpc>
              <a:spcBef>
                <a:spcPct val="0"/>
              </a:spcBef>
              <a:spcAft>
                <a:spcPct val="0"/>
              </a:spcAft>
              <a:buClrTx/>
              <a:buSzTx/>
              <a:buFontTx/>
              <a:buNone/>
              <a:tabLst/>
            </a:pPr>
            <a:r>
              <a:rPr kumimoji="0" lang="es-CL" altLang="es-CL" sz="2400" b="0" i="0" u="none" strike="noStrike" cap="none" normalizeH="0" baseline="0" dirty="0">
                <a:ln>
                  <a:noFill/>
                </a:ln>
                <a:effectLst/>
                <a:latin typeface="Arial" panose="020B0604020202020204" pitchFamily="34" charset="0"/>
              </a:rPr>
              <a:t>1. m. Lugar donde se guarda algo.</a:t>
            </a:r>
          </a:p>
        </p:txBody>
      </p:sp>
      <p:sp>
        <p:nvSpPr>
          <p:cNvPr id="13" name="CuadroTexto 12">
            <a:extLst>
              <a:ext uri="{FF2B5EF4-FFF2-40B4-BE49-F238E27FC236}">
                <a16:creationId xmlns:a16="http://schemas.microsoft.com/office/drawing/2014/main" id="{92571677-9A22-09C9-3AA3-E1A066DD1FC7}"/>
              </a:ext>
            </a:extLst>
          </p:cNvPr>
          <p:cNvSpPr txBox="1"/>
          <p:nvPr/>
        </p:nvSpPr>
        <p:spPr>
          <a:xfrm>
            <a:off x="1066800" y="2704257"/>
            <a:ext cx="13944600" cy="1708160"/>
          </a:xfrm>
          <a:prstGeom prst="rect">
            <a:avLst/>
          </a:prstGeom>
          <a:noFill/>
        </p:spPr>
        <p:txBody>
          <a:bodyPr wrap="square">
            <a:spAutoFit/>
          </a:bodyPr>
          <a:lstStyle/>
          <a:p>
            <a:r>
              <a:rPr lang="es-CL" sz="3500" dirty="0">
                <a:latin typeface="Consolas" panose="020B0609020204030204" pitchFamily="49" charset="0"/>
                <a:cs typeface="Consolas" panose="020B0609020204030204" pitchFamily="49" charset="0"/>
                <a:hlinkClick r:id="rId10"/>
              </a:rPr>
              <a:t>https://www.youtube.com/watch?v=UmX4kyB2wfg&amp;ab_channel=GitHubTraining%26Guides</a:t>
            </a:r>
            <a:endParaRPr lang="es-CL" sz="3500" dirty="0">
              <a:latin typeface="Consolas" panose="020B0609020204030204" pitchFamily="49" charset="0"/>
              <a:cs typeface="Consolas" panose="020B0609020204030204" pitchFamily="49" charset="0"/>
            </a:endParaRPr>
          </a:p>
          <a:p>
            <a:endParaRPr lang="es-CL" sz="35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61320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73238B94-9102-940F-06BF-C0B2233DB4A9}"/>
              </a:ext>
            </a:extLst>
          </p:cNvPr>
          <p:cNvPicPr>
            <a:picLocks noChangeAspect="1"/>
          </p:cNvPicPr>
          <p:nvPr/>
        </p:nvPicPr>
        <p:blipFill rotWithShape="1">
          <a:blip r:embed="rId3"/>
          <a:srcRect l="2317" t="-9141" r="-34" b="16504"/>
          <a:stretch/>
        </p:blipFill>
        <p:spPr>
          <a:xfrm>
            <a:off x="12815674" y="5090351"/>
            <a:ext cx="5201128" cy="5045076"/>
          </a:xfrm>
          <a:prstGeom prst="rect">
            <a:avLst/>
          </a:prstGeom>
        </p:spPr>
      </p:pic>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4"/>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7"/>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8"/>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ES_tradnl"/>
          </a:p>
        </p:txBody>
      </p:sp>
      <p:sp>
        <p:nvSpPr>
          <p:cNvPr id="12" name="TextBox 12"/>
          <p:cNvSpPr txBox="1"/>
          <p:nvPr/>
        </p:nvSpPr>
        <p:spPr>
          <a:xfrm>
            <a:off x="457200" y="596752"/>
            <a:ext cx="15273071" cy="668068"/>
          </a:xfrm>
          <a:prstGeom prst="rect">
            <a:avLst/>
          </a:prstGeom>
        </p:spPr>
        <p:txBody>
          <a:bodyPr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¿Qué podemos hacer con los repositorios?</a:t>
            </a:r>
          </a:p>
        </p:txBody>
      </p:sp>
      <p:sp>
        <p:nvSpPr>
          <p:cNvPr id="10" name="CuadroTexto 9">
            <a:extLst>
              <a:ext uri="{FF2B5EF4-FFF2-40B4-BE49-F238E27FC236}">
                <a16:creationId xmlns:a16="http://schemas.microsoft.com/office/drawing/2014/main" id="{7A4E5FA3-D428-BB59-EFE9-50A8EDD03085}"/>
              </a:ext>
            </a:extLst>
          </p:cNvPr>
          <p:cNvSpPr txBox="1"/>
          <p:nvPr/>
        </p:nvSpPr>
        <p:spPr>
          <a:xfrm>
            <a:off x="1371600" y="2105622"/>
            <a:ext cx="11963852" cy="6986528"/>
          </a:xfrm>
          <a:prstGeom prst="rect">
            <a:avLst/>
          </a:prstGeom>
          <a:noFill/>
        </p:spPr>
        <p:txBody>
          <a:bodyPr wrap="square" rtlCol="0">
            <a:spAutoFit/>
          </a:bodyPr>
          <a:lstStyle/>
          <a:p>
            <a:pPr marL="457200" indent="-457200" algn="just">
              <a:buFont typeface="+mj-lt"/>
              <a:buAutoNum type="arabicPeriod"/>
            </a:pPr>
            <a:r>
              <a:rPr kumimoji="0" lang="es-ES" altLang="es-CL" sz="2800" b="0" i="0" u="none" strike="noStrike" cap="none" normalizeH="0" baseline="0" dirty="0">
                <a:ln>
                  <a:noFill/>
                </a:ln>
                <a:effectLst/>
                <a:latin typeface="Consolas" panose="020B0609020204030204" pitchFamily="49" charset="0"/>
                <a:cs typeface="Consolas" panose="020B0609020204030204" pitchFamily="49" charset="0"/>
              </a:rPr>
              <a:t>Puede poseer repositorios individualmente o puede compartir la propiedad de los repositorios con otras personas de una organización.</a:t>
            </a:r>
          </a:p>
          <a:p>
            <a:pPr marL="457200" indent="-457200" algn="just">
              <a:buFont typeface="+mj-lt"/>
              <a:buAutoNum type="arabicPeriod"/>
            </a:pPr>
            <a:endParaRPr lang="es-ES" altLang="es-CL" sz="2800" dirty="0">
              <a:latin typeface="Consolas" panose="020B0609020204030204" pitchFamily="49" charset="0"/>
              <a:cs typeface="Consolas" panose="020B0609020204030204" pitchFamily="49" charset="0"/>
            </a:endParaRPr>
          </a:p>
          <a:p>
            <a:pPr marL="457200" indent="-457200" algn="just">
              <a:buFont typeface="+mj-lt"/>
              <a:buAutoNum type="arabicPeriod"/>
            </a:pPr>
            <a:r>
              <a:rPr kumimoji="0" lang="es-ES" altLang="es-CL" sz="2800" b="0" i="0" u="none" strike="noStrike" cap="none" normalizeH="0" baseline="0" dirty="0">
                <a:ln>
                  <a:noFill/>
                </a:ln>
                <a:effectLst/>
                <a:latin typeface="Consolas" panose="020B0609020204030204" pitchFamily="49" charset="0"/>
                <a:cs typeface="Consolas" panose="020B0609020204030204" pitchFamily="49" charset="0"/>
              </a:rPr>
              <a:t>Puede restringir quién tiene acceso a un repositorio eligiendo la visibilidad del repositorio.</a:t>
            </a:r>
          </a:p>
          <a:p>
            <a:pPr marL="457200" indent="-457200" algn="just">
              <a:buFont typeface="+mj-lt"/>
              <a:buAutoNum type="arabicPeriod"/>
            </a:pPr>
            <a:endParaRPr kumimoji="0" lang="es-ES" altLang="es-CL" sz="2800" b="0" i="0" u="none" strike="noStrike" cap="none" normalizeH="0" baseline="0" dirty="0">
              <a:ln>
                <a:noFill/>
              </a:ln>
              <a:effectLst/>
              <a:latin typeface="Consolas" panose="020B0609020204030204" pitchFamily="49" charset="0"/>
              <a:cs typeface="Consolas" panose="020B0609020204030204" pitchFamily="49" charset="0"/>
            </a:endParaRPr>
          </a:p>
          <a:p>
            <a:pPr marL="457200" indent="-457200" algn="just">
              <a:buFont typeface="+mj-lt"/>
              <a:buAutoNum type="arabicPeriod"/>
            </a:pPr>
            <a:r>
              <a:rPr kumimoji="0" lang="es-ES" altLang="es-CL" sz="2800" b="0" i="0" u="none" strike="noStrike" cap="none" normalizeH="0" baseline="0" dirty="0">
                <a:ln>
                  <a:noFill/>
                </a:ln>
                <a:effectLst/>
                <a:latin typeface="Consolas" panose="020B0609020204030204" pitchFamily="49" charset="0"/>
                <a:cs typeface="Consolas" panose="020B0609020204030204" pitchFamily="49" charset="0"/>
              </a:rPr>
              <a:t>En el caso de los repositorios de propiedad suya, puede dar acceso de colaborador a otras personas para que puedan colaborar en su proyecto. Si un repositorio es propiedad de una organización, puede otorgar permisos de acceso a los miembros de la organización para colaborar en su repositorio.</a:t>
            </a:r>
          </a:p>
          <a:p>
            <a:pPr marL="457200" indent="-457200" algn="just">
              <a:buFont typeface="+mj-lt"/>
              <a:buAutoNum type="arabicPeriod"/>
            </a:pPr>
            <a:endParaRPr kumimoji="0" lang="es-ES" altLang="es-CL" sz="2800" b="0" i="0" u="none" strike="noStrike" cap="none" normalizeH="0" baseline="0" dirty="0">
              <a:ln>
                <a:noFill/>
              </a:ln>
              <a:effectLst/>
              <a:latin typeface="Consolas" panose="020B0609020204030204" pitchFamily="49" charset="0"/>
              <a:cs typeface="Consolas" panose="020B0609020204030204" pitchFamily="49" charset="0"/>
            </a:endParaRPr>
          </a:p>
          <a:p>
            <a:pPr marL="457200" indent="-457200" algn="just">
              <a:buFont typeface="+mj-lt"/>
              <a:buAutoNum type="arabicPeriod"/>
            </a:pPr>
            <a:r>
              <a:rPr kumimoji="0" lang="es-ES" altLang="es-CL" sz="2800" b="0" i="0" u="none" strike="noStrike" cap="none" normalizeH="0" baseline="0" dirty="0">
                <a:ln>
                  <a:noFill/>
                </a:ln>
                <a:effectLst/>
                <a:latin typeface="Consolas" panose="020B0609020204030204" pitchFamily="49" charset="0"/>
                <a:cs typeface="Consolas" panose="020B0609020204030204" pitchFamily="49" charset="0"/>
              </a:rPr>
              <a:t>Puede usar repositorios para administrar su trabajo y colaborar con otros </a:t>
            </a:r>
            <a:endParaRPr lang="es-CL" sz="2800" dirty="0">
              <a:solidFill>
                <a:srgbClr val="307DE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14370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73238B94-9102-940F-06BF-C0B2233DB4A9}"/>
              </a:ext>
            </a:extLst>
          </p:cNvPr>
          <p:cNvPicPr>
            <a:picLocks noChangeAspect="1"/>
          </p:cNvPicPr>
          <p:nvPr/>
        </p:nvPicPr>
        <p:blipFill rotWithShape="1">
          <a:blip r:embed="rId3"/>
          <a:srcRect l="2317" t="-9141" r="-34" b="16504"/>
          <a:stretch/>
        </p:blipFill>
        <p:spPr>
          <a:xfrm>
            <a:off x="12815674" y="5090351"/>
            <a:ext cx="5201128" cy="5045076"/>
          </a:xfrm>
          <a:prstGeom prst="rect">
            <a:avLst/>
          </a:prstGeom>
        </p:spPr>
      </p:pic>
      <p:grpSp>
        <p:nvGrpSpPr>
          <p:cNvPr id="2" name="Group 2"/>
          <p:cNvGrpSpPr/>
          <p:nvPr/>
        </p:nvGrpSpPr>
        <p:grpSpPr>
          <a:xfrm>
            <a:off x="661429" y="9279220"/>
            <a:ext cx="1433470" cy="464925"/>
            <a:chOff x="0" y="0"/>
            <a:chExt cx="1911293" cy="619900"/>
          </a:xfrm>
        </p:grpSpPr>
        <p:sp>
          <p:nvSpPr>
            <p:cNvPr id="3" name="Freeform 3"/>
            <p:cNvSpPr/>
            <p:nvPr/>
          </p:nvSpPr>
          <p:spPr>
            <a:xfrm>
              <a:off x="0" y="0"/>
              <a:ext cx="1911350" cy="619887"/>
            </a:xfrm>
            <a:custGeom>
              <a:avLst/>
              <a:gdLst/>
              <a:ahLst/>
              <a:cxnLst/>
              <a:rect l="l" t="t" r="r" b="b"/>
              <a:pathLst>
                <a:path w="1911350" h="619887">
                  <a:moveTo>
                    <a:pt x="0" y="0"/>
                  </a:moveTo>
                  <a:lnTo>
                    <a:pt x="1911350" y="0"/>
                  </a:lnTo>
                  <a:lnTo>
                    <a:pt x="1911350" y="619887"/>
                  </a:lnTo>
                  <a:lnTo>
                    <a:pt x="0" y="619887"/>
                  </a:lnTo>
                  <a:lnTo>
                    <a:pt x="0" y="0"/>
                  </a:lnTo>
                  <a:close/>
                </a:path>
              </a:pathLst>
            </a:custGeom>
            <a:blipFill>
              <a:blip r:embed="rId4"/>
              <a:stretch>
                <a:fillRect t="-25" r="2" b="-27"/>
              </a:stretch>
            </a:blipFill>
          </p:spPr>
          <p:txBody>
            <a:bodyPr/>
            <a:lstStyle/>
            <a:p>
              <a:endParaRPr lang="es-ES_tradnl"/>
            </a:p>
          </p:txBody>
        </p:sp>
      </p:grpSp>
      <p:sp>
        <p:nvSpPr>
          <p:cNvPr id="4" name="Freeform 4"/>
          <p:cNvSpPr/>
          <p:nvPr/>
        </p:nvSpPr>
        <p:spPr>
          <a:xfrm>
            <a:off x="2194083" y="9318328"/>
            <a:ext cx="343853" cy="427386"/>
          </a:xfrm>
          <a:custGeom>
            <a:avLst/>
            <a:gdLst/>
            <a:ahLst/>
            <a:cxnLst/>
            <a:rect l="l" t="t" r="r" b="b"/>
            <a:pathLst>
              <a:path w="343853" h="427386">
                <a:moveTo>
                  <a:pt x="0" y="0"/>
                </a:moveTo>
                <a:lnTo>
                  <a:pt x="343853" y="0"/>
                </a:lnTo>
                <a:lnTo>
                  <a:pt x="343853" y="427386"/>
                </a:lnTo>
                <a:lnTo>
                  <a:pt x="0" y="4273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s-ES_tradnl"/>
          </a:p>
        </p:txBody>
      </p:sp>
      <p:grpSp>
        <p:nvGrpSpPr>
          <p:cNvPr id="5" name="Group 5"/>
          <p:cNvGrpSpPr/>
          <p:nvPr/>
        </p:nvGrpSpPr>
        <p:grpSpPr>
          <a:xfrm>
            <a:off x="2585521" y="9311467"/>
            <a:ext cx="333244" cy="434315"/>
            <a:chOff x="0" y="0"/>
            <a:chExt cx="444325" cy="579087"/>
          </a:xfrm>
        </p:grpSpPr>
        <p:sp>
          <p:nvSpPr>
            <p:cNvPr id="6" name="Freeform 6"/>
            <p:cNvSpPr/>
            <p:nvPr/>
          </p:nvSpPr>
          <p:spPr>
            <a:xfrm>
              <a:off x="0" y="0"/>
              <a:ext cx="444373" cy="579120"/>
            </a:xfrm>
            <a:custGeom>
              <a:avLst/>
              <a:gdLst/>
              <a:ahLst/>
              <a:cxnLst/>
              <a:rect l="l" t="t" r="r" b="b"/>
              <a:pathLst>
                <a:path w="444373" h="579120">
                  <a:moveTo>
                    <a:pt x="0" y="0"/>
                  </a:moveTo>
                  <a:lnTo>
                    <a:pt x="444373" y="0"/>
                  </a:lnTo>
                  <a:lnTo>
                    <a:pt x="444373" y="579120"/>
                  </a:lnTo>
                  <a:lnTo>
                    <a:pt x="0" y="579120"/>
                  </a:lnTo>
                  <a:lnTo>
                    <a:pt x="0" y="0"/>
                  </a:lnTo>
                  <a:close/>
                </a:path>
              </a:pathLst>
            </a:custGeom>
            <a:blipFill>
              <a:blip r:embed="rId7"/>
              <a:stretch>
                <a:fillRect t="-421" r="10" b="-415"/>
              </a:stretch>
            </a:blipFill>
          </p:spPr>
          <p:txBody>
            <a:bodyPr/>
            <a:lstStyle/>
            <a:p>
              <a:endParaRPr lang="es-ES_tradnl"/>
            </a:p>
          </p:txBody>
        </p:sp>
      </p:grpSp>
      <p:grpSp>
        <p:nvGrpSpPr>
          <p:cNvPr id="7" name="Group 7"/>
          <p:cNvGrpSpPr/>
          <p:nvPr/>
        </p:nvGrpSpPr>
        <p:grpSpPr>
          <a:xfrm>
            <a:off x="2871762" y="9202268"/>
            <a:ext cx="102139" cy="102110"/>
            <a:chOff x="0" y="0"/>
            <a:chExt cx="136185" cy="136147"/>
          </a:xfrm>
        </p:grpSpPr>
        <p:sp>
          <p:nvSpPr>
            <p:cNvPr id="8" name="Freeform 8"/>
            <p:cNvSpPr/>
            <p:nvPr/>
          </p:nvSpPr>
          <p:spPr>
            <a:xfrm>
              <a:off x="0" y="0"/>
              <a:ext cx="136144" cy="136144"/>
            </a:xfrm>
            <a:custGeom>
              <a:avLst/>
              <a:gdLst/>
              <a:ahLst/>
              <a:cxnLst/>
              <a:rect l="l" t="t" r="r" b="b"/>
              <a:pathLst>
                <a:path w="136144" h="136144">
                  <a:moveTo>
                    <a:pt x="0" y="0"/>
                  </a:moveTo>
                  <a:lnTo>
                    <a:pt x="136144" y="0"/>
                  </a:lnTo>
                  <a:lnTo>
                    <a:pt x="136144" y="136144"/>
                  </a:lnTo>
                  <a:lnTo>
                    <a:pt x="0" y="136144"/>
                  </a:lnTo>
                  <a:lnTo>
                    <a:pt x="0" y="0"/>
                  </a:lnTo>
                  <a:close/>
                </a:path>
              </a:pathLst>
            </a:custGeom>
            <a:blipFill>
              <a:blip r:embed="rId8"/>
              <a:stretch>
                <a:fillRect t="-14" r="-30" b="-16"/>
              </a:stretch>
            </a:blipFill>
          </p:spPr>
          <p:txBody>
            <a:bodyPr/>
            <a:lstStyle/>
            <a:p>
              <a:endParaRPr lang="es-ES_tradnl"/>
            </a:p>
          </p:txBody>
        </p:sp>
      </p:grpSp>
      <p:sp>
        <p:nvSpPr>
          <p:cNvPr id="9" name="Freeform 9"/>
          <p:cNvSpPr/>
          <p:nvPr/>
        </p:nvSpPr>
        <p:spPr>
          <a:xfrm>
            <a:off x="16226408" y="596752"/>
            <a:ext cx="2040445" cy="964120"/>
          </a:xfrm>
          <a:custGeom>
            <a:avLst/>
            <a:gdLst/>
            <a:ahLst/>
            <a:cxnLst/>
            <a:rect l="l" t="t" r="r" b="b"/>
            <a:pathLst>
              <a:path w="2040445" h="964120">
                <a:moveTo>
                  <a:pt x="0" y="0"/>
                </a:moveTo>
                <a:lnTo>
                  <a:pt x="2040446" y="0"/>
                </a:lnTo>
                <a:lnTo>
                  <a:pt x="2040446" y="964120"/>
                </a:lnTo>
                <a:lnTo>
                  <a:pt x="0" y="9641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s-ES_tradnl"/>
          </a:p>
        </p:txBody>
      </p:sp>
      <p:sp>
        <p:nvSpPr>
          <p:cNvPr id="12" name="TextBox 12"/>
          <p:cNvSpPr txBox="1"/>
          <p:nvPr/>
        </p:nvSpPr>
        <p:spPr>
          <a:xfrm>
            <a:off x="457200" y="596752"/>
            <a:ext cx="15273071" cy="668068"/>
          </a:xfrm>
          <a:prstGeom prst="rect">
            <a:avLst/>
          </a:prstGeom>
        </p:spPr>
        <p:txBody>
          <a:bodyPr lIns="0" tIns="0" rIns="0" bIns="0" rtlCol="0" anchor="t">
            <a:spAutoFit/>
          </a:bodyPr>
          <a:lstStyle/>
          <a:p>
            <a:pPr algn="r">
              <a:lnSpc>
                <a:spcPts val="5238"/>
              </a:lnSpc>
            </a:pPr>
            <a:r>
              <a:rPr lang="es-ES_tradnl" sz="4365" dirty="0">
                <a:solidFill>
                  <a:srgbClr val="000000"/>
                </a:solidFill>
                <a:latin typeface="Consolas" panose="020B0609020204030204" pitchFamily="49" charset="0"/>
                <a:cs typeface="Consolas" panose="020B0609020204030204" pitchFamily="49" charset="0"/>
              </a:rPr>
              <a:t>¿Qué podemos hacer con los repositorios?</a:t>
            </a:r>
          </a:p>
        </p:txBody>
      </p:sp>
      <p:sp>
        <p:nvSpPr>
          <p:cNvPr id="11" name="CuadroTexto 10">
            <a:extLst>
              <a:ext uri="{FF2B5EF4-FFF2-40B4-BE49-F238E27FC236}">
                <a16:creationId xmlns:a16="http://schemas.microsoft.com/office/drawing/2014/main" id="{B25D4743-6983-9C52-3976-81A0B410BF92}"/>
              </a:ext>
            </a:extLst>
          </p:cNvPr>
          <p:cNvSpPr txBox="1"/>
          <p:nvPr/>
        </p:nvSpPr>
        <p:spPr>
          <a:xfrm>
            <a:off x="1626108" y="2400300"/>
            <a:ext cx="12673584" cy="6124754"/>
          </a:xfrm>
          <a:prstGeom prst="rect">
            <a:avLst/>
          </a:prstGeom>
          <a:noFill/>
        </p:spPr>
        <p:txBody>
          <a:bodyPr wrap="square" rtlCol="0">
            <a:spAutoFit/>
          </a:bodyPr>
          <a:lstStyle/>
          <a:p>
            <a:pPr marL="457200" indent="-457200">
              <a:buFont typeface="+mj-lt"/>
              <a:buAutoNum type="arabicPeriod" startAt="5"/>
            </a:pPr>
            <a:r>
              <a:rPr kumimoji="0" lang="es-ES" altLang="es-CL" sz="2800" b="0" i="0" u="none" strike="noStrike" cap="none" normalizeH="0" baseline="0" dirty="0">
                <a:ln>
                  <a:noFill/>
                </a:ln>
                <a:effectLst/>
                <a:latin typeface="Consolas" panose="020B0609020204030204" pitchFamily="49" charset="0"/>
                <a:cs typeface="Consolas" panose="020B0609020204030204" pitchFamily="49" charset="0"/>
              </a:rPr>
              <a:t>Se pueden utilizar los “Issues” o “problemas” para recopilar comentarios de los usuarios, informar errores de software y organizar las tareas que le gustaría realizar</a:t>
            </a:r>
          </a:p>
          <a:p>
            <a:pPr marL="457200" indent="-457200">
              <a:buFont typeface="+mj-lt"/>
              <a:buAutoNum type="arabicPeriod" startAt="5"/>
            </a:pPr>
            <a:endParaRPr kumimoji="0" lang="es-ES" altLang="es-CL" sz="2800" b="0" i="0" u="none" strike="noStrike" cap="none" normalizeH="0" baseline="0" dirty="0">
              <a:ln>
                <a:noFill/>
              </a:ln>
              <a:effectLst/>
              <a:latin typeface="Consolas" panose="020B0609020204030204" pitchFamily="49" charset="0"/>
              <a:cs typeface="Consolas" panose="020B0609020204030204" pitchFamily="49" charset="0"/>
            </a:endParaRPr>
          </a:p>
          <a:p>
            <a:pPr marL="457200" indent="-457200">
              <a:buFont typeface="+mj-lt"/>
              <a:buAutoNum type="arabicPeriod" startAt="5"/>
            </a:pPr>
            <a:r>
              <a:rPr kumimoji="0" lang="es-ES" altLang="es-CL" sz="2800" b="0" i="0" u="none" strike="noStrike" cap="none" normalizeH="0" baseline="0" dirty="0">
                <a:ln>
                  <a:noFill/>
                </a:ln>
                <a:effectLst/>
                <a:latin typeface="Consolas" panose="020B0609020204030204" pitchFamily="49" charset="0"/>
                <a:cs typeface="Consolas" panose="020B0609020204030204" pitchFamily="49" charset="0"/>
              </a:rPr>
              <a:t>Se pueden usar las discusiones de GitHub para hacer y responder preguntas, compartir información, hacer anuncios y llevar a cabo o participar en conversaciones sobre un proyecto.</a:t>
            </a:r>
          </a:p>
          <a:p>
            <a:pPr marL="457200" indent="-457200">
              <a:buFont typeface="+mj-lt"/>
              <a:buAutoNum type="arabicPeriod" startAt="5"/>
            </a:pPr>
            <a:endParaRPr kumimoji="0" lang="es-ES" altLang="es-CL" sz="2800" b="0" i="0" u="none" strike="noStrike" cap="none" normalizeH="0" baseline="0" dirty="0">
              <a:ln>
                <a:noFill/>
              </a:ln>
              <a:effectLst/>
              <a:latin typeface="Consolas" panose="020B0609020204030204" pitchFamily="49" charset="0"/>
              <a:cs typeface="Consolas" panose="020B0609020204030204" pitchFamily="49" charset="0"/>
            </a:endParaRPr>
          </a:p>
          <a:p>
            <a:pPr marL="457200" indent="-457200">
              <a:buFont typeface="+mj-lt"/>
              <a:buAutoNum type="arabicPeriod" startAt="5"/>
            </a:pPr>
            <a:r>
              <a:rPr kumimoji="0" lang="es-ES" altLang="es-CL" sz="2800" b="0" i="0" u="none" strike="noStrike" cap="none" normalizeH="0" baseline="0" dirty="0">
                <a:ln>
                  <a:noFill/>
                </a:ln>
                <a:effectLst/>
                <a:latin typeface="Consolas" panose="020B0609020204030204" pitchFamily="49" charset="0"/>
                <a:cs typeface="Consolas" panose="020B0609020204030204" pitchFamily="49" charset="0"/>
              </a:rPr>
              <a:t>Se pueden utilizar “</a:t>
            </a:r>
            <a:r>
              <a:rPr kumimoji="0" lang="es-ES" altLang="es-CL" sz="2800" b="0" i="0" u="none" strike="noStrike" cap="none" normalizeH="0" baseline="0" dirty="0" err="1">
                <a:ln>
                  <a:noFill/>
                </a:ln>
                <a:effectLst/>
                <a:latin typeface="Consolas" panose="020B0609020204030204" pitchFamily="49" charset="0"/>
                <a:cs typeface="Consolas" panose="020B0609020204030204" pitchFamily="49" charset="0"/>
              </a:rPr>
              <a:t>Pull</a:t>
            </a:r>
            <a:r>
              <a:rPr kumimoji="0" lang="es-ES" altLang="es-CL" sz="2800" b="0" i="0" u="none" strike="noStrike" cap="none" normalizeH="0" baseline="0" dirty="0">
                <a:ln>
                  <a:noFill/>
                </a:ln>
                <a:effectLst/>
                <a:latin typeface="Consolas" panose="020B0609020204030204" pitchFamily="49" charset="0"/>
                <a:cs typeface="Consolas" panose="020B0609020204030204" pitchFamily="49" charset="0"/>
              </a:rPr>
              <a:t> </a:t>
            </a:r>
            <a:r>
              <a:rPr kumimoji="0" lang="es-ES" altLang="es-CL" sz="2800" b="0" i="0" u="none" strike="noStrike" cap="none" normalizeH="0" baseline="0" dirty="0" err="1">
                <a:ln>
                  <a:noFill/>
                </a:ln>
                <a:effectLst/>
                <a:latin typeface="Consolas" panose="020B0609020204030204" pitchFamily="49" charset="0"/>
                <a:cs typeface="Consolas" panose="020B0609020204030204" pitchFamily="49" charset="0"/>
              </a:rPr>
              <a:t>Requests</a:t>
            </a:r>
            <a:r>
              <a:rPr kumimoji="0" lang="es-ES" altLang="es-CL" sz="2800" b="0" i="0" u="none" strike="noStrike" cap="none" normalizeH="0" baseline="0" dirty="0">
                <a:ln>
                  <a:noFill/>
                </a:ln>
                <a:effectLst/>
                <a:latin typeface="Consolas" panose="020B0609020204030204" pitchFamily="49" charset="0"/>
                <a:cs typeface="Consolas" panose="020B0609020204030204" pitchFamily="49" charset="0"/>
              </a:rPr>
              <a:t>” o “solicitudes de extracción” para proponer cambios en un repositorio.</a:t>
            </a:r>
          </a:p>
          <a:p>
            <a:pPr marL="457200" indent="-457200">
              <a:buFont typeface="+mj-lt"/>
              <a:buAutoNum type="arabicPeriod" startAt="5"/>
            </a:pPr>
            <a:endParaRPr lang="es-ES" altLang="es-CL" sz="2800" dirty="0">
              <a:latin typeface="Consolas" panose="020B0609020204030204" pitchFamily="49" charset="0"/>
              <a:cs typeface="Consolas" panose="020B0609020204030204" pitchFamily="49" charset="0"/>
            </a:endParaRPr>
          </a:p>
          <a:p>
            <a:pPr marL="457200" indent="-457200">
              <a:buFont typeface="+mj-lt"/>
              <a:buAutoNum type="arabicPeriod" startAt="5"/>
            </a:pPr>
            <a:r>
              <a:rPr kumimoji="0" lang="es-ES" altLang="es-CL" sz="2800" b="0" i="0" u="none" strike="noStrike" cap="none" normalizeH="0" baseline="0" dirty="0">
                <a:ln>
                  <a:noFill/>
                </a:ln>
                <a:effectLst/>
                <a:latin typeface="Consolas" panose="020B0609020204030204" pitchFamily="49" charset="0"/>
                <a:cs typeface="Consolas" panose="020B0609020204030204" pitchFamily="49" charset="0"/>
              </a:rPr>
              <a:t>Se pueden utilizar tableros de proyectos para organizar y priorizar sus problemas y solicitudes de extracción.</a:t>
            </a:r>
            <a:endParaRPr lang="es-CL" sz="2800" dirty="0">
              <a:solidFill>
                <a:srgbClr val="307DE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937841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7362</TotalTime>
  <Words>1698</Words>
  <Application>Microsoft Office PowerPoint</Application>
  <PresentationFormat>Personalizado</PresentationFormat>
  <Paragraphs>176</Paragraphs>
  <Slides>30</Slides>
  <Notes>25</Notes>
  <HiddenSlides>0</HiddenSlides>
  <MMClips>1</MMClips>
  <ScaleCrop>false</ScaleCrop>
  <HeadingPairs>
    <vt:vector size="4" baseType="variant">
      <vt:variant>
        <vt:lpstr>Tema</vt:lpstr>
      </vt:variant>
      <vt:variant>
        <vt:i4>1</vt:i4>
      </vt:variant>
      <vt:variant>
        <vt:lpstr>Títulos de diapositiva</vt:lpstr>
      </vt:variant>
      <vt:variant>
        <vt:i4>30</vt:i4>
      </vt:variant>
    </vt:vector>
  </HeadingPairs>
  <TitlesOfParts>
    <vt:vector size="31" baseType="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Algoritmos 1.1.1.pptx</dc:title>
  <cp:lastModifiedBy>José Acuña</cp:lastModifiedBy>
  <cp:revision>88</cp:revision>
  <dcterms:created xsi:type="dcterms:W3CDTF">2006-08-16T00:00:00Z</dcterms:created>
  <dcterms:modified xsi:type="dcterms:W3CDTF">2024-01-11T18:21:21Z</dcterms:modified>
  <dc:identifier>DAF2KA-PXbM</dc:identifier>
</cp:coreProperties>
</file>